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885" r:id="rId5"/>
  </p:sldMasterIdLst>
  <p:notesMasterIdLst>
    <p:notesMasterId r:id="rId24"/>
  </p:notesMasterIdLst>
  <p:sldIdLst>
    <p:sldId id="2864" r:id="rId6"/>
    <p:sldId id="2848" r:id="rId7"/>
    <p:sldId id="2836" r:id="rId8"/>
    <p:sldId id="2842" r:id="rId9"/>
    <p:sldId id="2844" r:id="rId10"/>
    <p:sldId id="2846" r:id="rId11"/>
    <p:sldId id="2845" r:id="rId12"/>
    <p:sldId id="2847" r:id="rId13"/>
    <p:sldId id="2852" r:id="rId14"/>
    <p:sldId id="2851" r:id="rId15"/>
    <p:sldId id="2853" r:id="rId16"/>
    <p:sldId id="2861" r:id="rId17"/>
    <p:sldId id="2850" r:id="rId18"/>
    <p:sldId id="2856" r:id="rId19"/>
    <p:sldId id="2858" r:id="rId20"/>
    <p:sldId id="2859" r:id="rId21"/>
    <p:sldId id="2839" r:id="rId22"/>
    <p:sldId id="2838" r:id="rId23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5" pos="14470" userDrawn="1">
          <p15:clr>
            <a:srgbClr val="A4A3A4"/>
          </p15:clr>
        </p15:guide>
        <p15:guide id="52" pos="7678" userDrawn="1">
          <p15:clr>
            <a:srgbClr val="A4A3A4"/>
          </p15:clr>
        </p15:guide>
        <p15:guide id="53" orient="horz" pos="4320" userDrawn="1">
          <p15:clr>
            <a:srgbClr val="A4A3A4"/>
          </p15:clr>
        </p15:guide>
        <p15:guide id="55" pos="12526" userDrawn="1">
          <p15:clr>
            <a:srgbClr val="A4A3A4"/>
          </p15:clr>
        </p15:guide>
        <p15:guide id="56" orient="horz" pos="69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4D4E2"/>
    <a:srgbClr val="006666"/>
    <a:srgbClr val="000000"/>
    <a:srgbClr val="FF6600"/>
    <a:srgbClr val="445469"/>
    <a:srgbClr val="F2F2F2"/>
    <a:srgbClr val="5A5A66"/>
    <a:srgbClr val="626162"/>
    <a:srgbClr val="CF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03447BB-5D67-496B-8E87-E561075AD55C}" styleName="어두운 스타일 1 - 강조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24" autoAdjust="0"/>
    <p:restoredTop sz="96391" autoAdjust="0"/>
  </p:normalViewPr>
  <p:slideViewPr>
    <p:cSldViewPr snapToGrid="0" snapToObjects="1">
      <p:cViewPr varScale="1">
        <p:scale>
          <a:sx n="55" d="100"/>
          <a:sy n="55" d="100"/>
        </p:scale>
        <p:origin x="1104" y="108"/>
      </p:cViewPr>
      <p:guideLst>
        <p:guide pos="14470"/>
        <p:guide pos="7678"/>
        <p:guide orient="horz" pos="4320"/>
        <p:guide pos="12526"/>
        <p:guide orient="horz" pos="6984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78f9bd0245e0e913" providerId="LiveId" clId="{303937B6-21B8-4F59-8369-ED3C4BC89A64}"/>
    <pc:docChg chg="undo custSel addSld delSld modSld">
      <pc:chgData name="" userId="78f9bd0245e0e913" providerId="LiveId" clId="{303937B6-21B8-4F59-8369-ED3C4BC89A64}" dt="2025-02-25T06:03:48.245" v="292" actId="207"/>
      <pc:docMkLst>
        <pc:docMk/>
      </pc:docMkLst>
      <pc:sldChg chg="modSp">
        <pc:chgData name="" userId="78f9bd0245e0e913" providerId="LiveId" clId="{303937B6-21B8-4F59-8369-ED3C4BC89A64}" dt="2025-02-25T06:03:48.245" v="292" actId="207"/>
        <pc:sldMkLst>
          <pc:docMk/>
          <pc:sldMk cId="1971013133" sldId="2847"/>
        </pc:sldMkLst>
        <pc:spChg chg="mod">
          <ac:chgData name="" userId="78f9bd0245e0e913" providerId="LiveId" clId="{303937B6-21B8-4F59-8369-ED3C4BC89A64}" dt="2025-02-25T05:49:38.759" v="98" actId="20577"/>
          <ac:spMkLst>
            <pc:docMk/>
            <pc:sldMk cId="1971013133" sldId="2847"/>
            <ac:spMk id="7" creationId="{D8BCB63D-4146-42EF-8D7A-C87042B7CACB}"/>
          </ac:spMkLst>
        </pc:spChg>
        <pc:graphicFrameChg chg="mod modGraphic">
          <ac:chgData name="" userId="78f9bd0245e0e913" providerId="LiveId" clId="{303937B6-21B8-4F59-8369-ED3C4BC89A64}" dt="2025-02-25T06:03:48.245" v="292" actId="207"/>
          <ac:graphicFrameMkLst>
            <pc:docMk/>
            <pc:sldMk cId="1971013133" sldId="2847"/>
            <ac:graphicFrameMk id="2" creationId="{B5EA5765-C9E8-49CF-94F7-9C6418E7E506}"/>
          </ac:graphicFrameMkLst>
        </pc:graphicFrameChg>
      </pc:sldChg>
      <pc:sldChg chg="modSp">
        <pc:chgData name="" userId="78f9bd0245e0e913" providerId="LiveId" clId="{303937B6-21B8-4F59-8369-ED3C4BC89A64}" dt="2025-02-25T05:54:51.982" v="286" actId="207"/>
        <pc:sldMkLst>
          <pc:docMk/>
          <pc:sldMk cId="2907973210" sldId="2851"/>
        </pc:sldMkLst>
        <pc:spChg chg="mod">
          <ac:chgData name="" userId="78f9bd0245e0e913" providerId="LiveId" clId="{303937B6-21B8-4F59-8369-ED3C4BC89A64}" dt="2025-02-25T05:54:51.982" v="286" actId="207"/>
          <ac:spMkLst>
            <pc:docMk/>
            <pc:sldMk cId="2907973210" sldId="2851"/>
            <ac:spMk id="13" creationId="{00000000-0000-0000-0000-000000000000}"/>
          </ac:spMkLst>
        </pc:spChg>
      </pc:sldChg>
      <pc:sldChg chg="addSp delSp modSp">
        <pc:chgData name="" userId="78f9bd0245e0e913" providerId="LiveId" clId="{303937B6-21B8-4F59-8369-ED3C4BC89A64}" dt="2025-02-25T05:56:58.782" v="291" actId="1076"/>
        <pc:sldMkLst>
          <pc:docMk/>
          <pc:sldMk cId="4241685655" sldId="2861"/>
        </pc:sldMkLst>
        <pc:picChg chg="add mod">
          <ac:chgData name="" userId="78f9bd0245e0e913" providerId="LiveId" clId="{303937B6-21B8-4F59-8369-ED3C4BC89A64}" dt="2025-02-25T05:56:58.782" v="291" actId="1076"/>
          <ac:picMkLst>
            <pc:docMk/>
            <pc:sldMk cId="4241685655" sldId="2861"/>
            <ac:picMk id="2" creationId="{B6BF6919-F60F-4CDC-9206-7754655478ED}"/>
          </ac:picMkLst>
        </pc:picChg>
        <pc:picChg chg="del">
          <ac:chgData name="" userId="78f9bd0245e0e913" providerId="LiveId" clId="{303937B6-21B8-4F59-8369-ED3C4BC89A64}" dt="2025-02-25T05:56:49.725" v="287" actId="478"/>
          <ac:picMkLst>
            <pc:docMk/>
            <pc:sldMk cId="4241685655" sldId="2861"/>
            <ac:picMk id="3" creationId="{00000000-0000-0000-0000-000000000000}"/>
          </ac:picMkLst>
        </pc:picChg>
      </pc:sldChg>
      <pc:sldChg chg="addSp delSp modSp del">
        <pc:chgData name="" userId="78f9bd0245e0e913" providerId="LiveId" clId="{303937B6-21B8-4F59-8369-ED3C4BC89A64}" dt="2025-02-25T05:38:59.627" v="78" actId="2696"/>
        <pc:sldMkLst>
          <pc:docMk/>
          <pc:sldMk cId="1504289305" sldId="2862"/>
        </pc:sldMkLst>
        <pc:spChg chg="mod">
          <ac:chgData name="" userId="78f9bd0245e0e913" providerId="LiveId" clId="{303937B6-21B8-4F59-8369-ED3C4BC89A64}" dt="2025-02-25T05:26:44.139" v="1" actId="20577"/>
          <ac:spMkLst>
            <pc:docMk/>
            <pc:sldMk cId="1504289305" sldId="2862"/>
            <ac:spMk id="20" creationId="{00000000-0000-0000-0000-000000000000}"/>
          </ac:spMkLst>
        </pc:spChg>
        <pc:graphicFrameChg chg="add mod modGraphic">
          <ac:chgData name="" userId="78f9bd0245e0e913" providerId="LiveId" clId="{303937B6-21B8-4F59-8369-ED3C4BC89A64}" dt="2025-02-25T05:34:24.324" v="30" actId="2084"/>
          <ac:graphicFrameMkLst>
            <pc:docMk/>
            <pc:sldMk cId="1504289305" sldId="2862"/>
            <ac:graphicFrameMk id="5" creationId="{5F10AB60-884C-4EE9-8E3C-5DAD634181BC}"/>
          </ac:graphicFrameMkLst>
        </pc:graphicFrameChg>
        <pc:picChg chg="add mod">
          <ac:chgData name="" userId="78f9bd0245e0e913" providerId="LiveId" clId="{303937B6-21B8-4F59-8369-ED3C4BC89A64}" dt="2025-02-25T05:33:41.569" v="25" actId="14100"/>
          <ac:picMkLst>
            <pc:docMk/>
            <pc:sldMk cId="1504289305" sldId="2862"/>
            <ac:picMk id="2" creationId="{5BE67645-CE9F-4448-8E8F-08B675F61DE6}"/>
          </ac:picMkLst>
        </pc:picChg>
        <pc:picChg chg="add mod">
          <ac:chgData name="" userId="78f9bd0245e0e913" providerId="LiveId" clId="{303937B6-21B8-4F59-8369-ED3C4BC89A64}" dt="2025-02-25T05:33:35.596" v="23" actId="14100"/>
          <ac:picMkLst>
            <pc:docMk/>
            <pc:sldMk cId="1504289305" sldId="2862"/>
            <ac:picMk id="3" creationId="{9D49249A-F7F1-434F-B361-11F670B2AD87}"/>
          </ac:picMkLst>
        </pc:picChg>
        <pc:picChg chg="add mod">
          <ac:chgData name="" userId="78f9bd0245e0e913" providerId="LiveId" clId="{303937B6-21B8-4F59-8369-ED3C4BC89A64}" dt="2025-02-25T05:33:31.223" v="22" actId="14100"/>
          <ac:picMkLst>
            <pc:docMk/>
            <pc:sldMk cId="1504289305" sldId="2862"/>
            <ac:picMk id="4" creationId="{E10352BC-E6E5-4A23-9B32-862902428B87}"/>
          </ac:picMkLst>
        </pc:picChg>
        <pc:picChg chg="del">
          <ac:chgData name="" userId="78f9bd0245e0e913" providerId="LiveId" clId="{303937B6-21B8-4F59-8369-ED3C4BC89A64}" dt="2025-02-25T05:32:37.406" v="7" actId="478"/>
          <ac:picMkLst>
            <pc:docMk/>
            <pc:sldMk cId="1504289305" sldId="2862"/>
            <ac:picMk id="21" creationId="{00000000-0000-0000-0000-000000000000}"/>
          </ac:picMkLst>
        </pc:picChg>
        <pc:picChg chg="del">
          <ac:chgData name="" userId="78f9bd0245e0e913" providerId="LiveId" clId="{303937B6-21B8-4F59-8369-ED3C4BC89A64}" dt="2025-02-25T05:30:53.211" v="2" actId="478"/>
          <ac:picMkLst>
            <pc:docMk/>
            <pc:sldMk cId="1504289305" sldId="2862"/>
            <ac:picMk id="22" creationId="{00000000-0000-0000-0000-000000000000}"/>
          </ac:picMkLst>
        </pc:picChg>
      </pc:sldChg>
      <pc:sldChg chg="addSp delSp modSp add del">
        <pc:chgData name="" userId="78f9bd0245e0e913" providerId="LiveId" clId="{303937B6-21B8-4F59-8369-ED3C4BC89A64}" dt="2025-02-25T05:42:13.318" v="94" actId="2696"/>
        <pc:sldMkLst>
          <pc:docMk/>
          <pc:sldMk cId="987876188" sldId="2863"/>
        </pc:sldMkLst>
        <pc:spChg chg="mod">
          <ac:chgData name="" userId="78f9bd0245e0e913" providerId="LiveId" clId="{303937B6-21B8-4F59-8369-ED3C4BC89A64}" dt="2025-02-25T05:35:05.436" v="42" actId="1076"/>
          <ac:spMkLst>
            <pc:docMk/>
            <pc:sldMk cId="987876188" sldId="2863"/>
            <ac:spMk id="19" creationId="{00000000-0000-0000-0000-000000000000}"/>
          </ac:spMkLst>
        </pc:spChg>
        <pc:graphicFrameChg chg="mod modGraphic">
          <ac:chgData name="" userId="78f9bd0245e0e913" providerId="LiveId" clId="{303937B6-21B8-4F59-8369-ED3C4BC89A64}" dt="2025-02-25T05:37:31.510" v="51" actId="572"/>
          <ac:graphicFrameMkLst>
            <pc:docMk/>
            <pc:sldMk cId="987876188" sldId="2863"/>
            <ac:graphicFrameMk id="5" creationId="{5F10AB60-884C-4EE9-8E3C-5DAD634181BC}"/>
          </ac:graphicFrameMkLst>
        </pc:graphicFrameChg>
        <pc:picChg chg="del">
          <ac:chgData name="" userId="78f9bd0245e0e913" providerId="LiveId" clId="{303937B6-21B8-4F59-8369-ED3C4BC89A64}" dt="2025-02-25T05:34:31.715" v="32" actId="478"/>
          <ac:picMkLst>
            <pc:docMk/>
            <pc:sldMk cId="987876188" sldId="2863"/>
            <ac:picMk id="2" creationId="{5BE67645-CE9F-4448-8E8F-08B675F61DE6}"/>
          </ac:picMkLst>
        </pc:picChg>
        <pc:picChg chg="del">
          <ac:chgData name="" userId="78f9bd0245e0e913" providerId="LiveId" clId="{303937B6-21B8-4F59-8369-ED3C4BC89A64}" dt="2025-02-25T05:34:33.805" v="33" actId="478"/>
          <ac:picMkLst>
            <pc:docMk/>
            <pc:sldMk cId="987876188" sldId="2863"/>
            <ac:picMk id="3" creationId="{9D49249A-F7F1-434F-B361-11F670B2AD87}"/>
          </ac:picMkLst>
        </pc:picChg>
        <pc:picChg chg="del">
          <ac:chgData name="" userId="78f9bd0245e0e913" providerId="LiveId" clId="{303937B6-21B8-4F59-8369-ED3C4BC89A64}" dt="2025-02-25T05:34:35.837" v="34" actId="478"/>
          <ac:picMkLst>
            <pc:docMk/>
            <pc:sldMk cId="987876188" sldId="2863"/>
            <ac:picMk id="4" creationId="{E10352BC-E6E5-4A23-9B32-862902428B87}"/>
          </ac:picMkLst>
        </pc:picChg>
        <pc:picChg chg="add mod">
          <ac:chgData name="" userId="78f9bd0245e0e913" providerId="LiveId" clId="{303937B6-21B8-4F59-8369-ED3C4BC89A64}" dt="2025-02-25T05:37:56.230" v="57" actId="14100"/>
          <ac:picMkLst>
            <pc:docMk/>
            <pc:sldMk cId="987876188" sldId="2863"/>
            <ac:picMk id="11" creationId="{6C089742-E1A6-4757-AC4F-F5653E7FFF60}"/>
          </ac:picMkLst>
        </pc:picChg>
        <pc:picChg chg="add mod">
          <ac:chgData name="" userId="78f9bd0245e0e913" providerId="LiveId" clId="{303937B6-21B8-4F59-8369-ED3C4BC89A64}" dt="2025-02-25T05:38:19.556" v="63" actId="14100"/>
          <ac:picMkLst>
            <pc:docMk/>
            <pc:sldMk cId="987876188" sldId="2863"/>
            <ac:picMk id="12" creationId="{222E5EF2-F0FB-4BAD-A57B-0DDC543CB3E5}"/>
          </ac:picMkLst>
        </pc:picChg>
        <pc:picChg chg="add mod">
          <ac:chgData name="" userId="78f9bd0245e0e913" providerId="LiveId" clId="{303937B6-21B8-4F59-8369-ED3C4BC89A64}" dt="2025-02-25T05:38:48.726" v="77" actId="1036"/>
          <ac:picMkLst>
            <pc:docMk/>
            <pc:sldMk cId="987876188" sldId="2863"/>
            <ac:picMk id="13" creationId="{E9DEC721-7626-4335-A7D2-136DE4B30221}"/>
          </ac:picMkLst>
        </pc:picChg>
      </pc:sldChg>
      <pc:sldChg chg="modSp add">
        <pc:chgData name="" userId="78f9bd0245e0e913" providerId="LiveId" clId="{303937B6-21B8-4F59-8369-ED3C4BC89A64}" dt="2025-02-25T05:42:06.022" v="93" actId="14100"/>
        <pc:sldMkLst>
          <pc:docMk/>
          <pc:sldMk cId="1915110026" sldId="2864"/>
        </pc:sldMkLst>
        <pc:spChg chg="mod">
          <ac:chgData name="" userId="78f9bd0245e0e913" providerId="LiveId" clId="{303937B6-21B8-4F59-8369-ED3C4BC89A64}" dt="2025-02-25T05:41:04.600" v="81" actId="207"/>
          <ac:spMkLst>
            <pc:docMk/>
            <pc:sldMk cId="1915110026" sldId="2864"/>
            <ac:spMk id="7" creationId="{00000000-0000-0000-0000-000000000000}"/>
          </ac:spMkLst>
        </pc:spChg>
        <pc:spChg chg="mod">
          <ac:chgData name="" userId="78f9bd0245e0e913" providerId="LiveId" clId="{303937B6-21B8-4F59-8369-ED3C4BC89A64}" dt="2025-02-25T05:41:44.484" v="90" actId="207"/>
          <ac:spMkLst>
            <pc:docMk/>
            <pc:sldMk cId="1915110026" sldId="2864"/>
            <ac:spMk id="17" creationId="{00000000-0000-0000-0000-000000000000}"/>
          </ac:spMkLst>
        </pc:spChg>
        <pc:spChg chg="mod">
          <ac:chgData name="" userId="78f9bd0245e0e913" providerId="LiveId" clId="{303937B6-21B8-4F59-8369-ED3C4BC89A64}" dt="2025-02-25T05:41:47.381" v="91" actId="207"/>
          <ac:spMkLst>
            <pc:docMk/>
            <pc:sldMk cId="1915110026" sldId="2864"/>
            <ac:spMk id="20" creationId="{00000000-0000-0000-0000-000000000000}"/>
          </ac:spMkLst>
        </pc:spChg>
        <pc:picChg chg="mod">
          <ac:chgData name="" userId="78f9bd0245e0e913" providerId="LiveId" clId="{303937B6-21B8-4F59-8369-ED3C4BC89A64}" dt="2025-02-25T05:41:58.820" v="92" actId="14100"/>
          <ac:picMkLst>
            <pc:docMk/>
            <pc:sldMk cId="1915110026" sldId="2864"/>
            <ac:picMk id="11" creationId="{6C089742-E1A6-4757-AC4F-F5653E7FFF60}"/>
          </ac:picMkLst>
        </pc:picChg>
        <pc:picChg chg="mod">
          <ac:chgData name="" userId="78f9bd0245e0e913" providerId="LiveId" clId="{303937B6-21B8-4F59-8369-ED3C4BC89A64}" dt="2025-02-25T05:41:27.287" v="89" actId="1036"/>
          <ac:picMkLst>
            <pc:docMk/>
            <pc:sldMk cId="1915110026" sldId="2864"/>
            <ac:picMk id="12" creationId="{222E5EF2-F0FB-4BAD-A57B-0DDC543CB3E5}"/>
          </ac:picMkLst>
        </pc:picChg>
        <pc:picChg chg="mod">
          <ac:chgData name="" userId="78f9bd0245e0e913" providerId="LiveId" clId="{303937B6-21B8-4F59-8369-ED3C4BC89A64}" dt="2025-02-25T05:42:06.022" v="93" actId="14100"/>
          <ac:picMkLst>
            <pc:docMk/>
            <pc:sldMk cId="1915110026" sldId="2864"/>
            <ac:picMk id="13" creationId="{E9DEC721-7626-4335-A7D2-136DE4B3022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2/25/2025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Montserrat Light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Montserrat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Montserrat Light" charset="0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19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026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B81-E16C-4F23-8BF2-B0C25B06C5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91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>
              <a:defRPr sz="6398"/>
            </a:lvl1pPr>
            <a:lvl2pPr>
              <a:defRPr sz="5599"/>
            </a:lvl2pPr>
            <a:lvl3pPr>
              <a:defRPr sz="4799"/>
            </a:lvl3pPr>
            <a:lvl4pPr>
              <a:defRPr sz="3999"/>
            </a:lvl4pPr>
            <a:lvl5pPr>
              <a:defRPr sz="39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B81-E16C-4F23-8BF2-B0C25B06C5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7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9140" y="914400"/>
            <a:ext cx="7862426" cy="3200400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0363677" y="1974851"/>
            <a:ext cx="12341185" cy="9747250"/>
          </a:xfrm>
        </p:spPr>
        <p:txBody>
          <a:bodyPr/>
          <a:lstStyle>
            <a:lvl1pPr marL="0" indent="0">
              <a:buNone/>
              <a:defRPr sz="6398"/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9140" y="4114800"/>
            <a:ext cx="7862426" cy="76231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B81-E16C-4F23-8BF2-B0C25B06C5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04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B81-E16C-4F23-8BF2-B0C25B06C5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81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17445256" y="730250"/>
            <a:ext cx="5256431" cy="11623676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1675963" y="730250"/>
            <a:ext cx="15464572" cy="1162367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B81-E16C-4F23-8BF2-B0C25B06C5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7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D9DD6903-31DD-5348-931E-827644FF87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383339" y="-385010"/>
            <a:ext cx="25144328" cy="144860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71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8">
            <a:extLst>
              <a:ext uri="{FF2B5EF4-FFF2-40B4-BE49-F238E27FC236}">
                <a16:creationId xmlns:a16="http://schemas.microsoft.com/office/drawing/2014/main" id="{B9EC1415-6F7A-FE4C-935F-869597AFB7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466892" y="2813887"/>
            <a:ext cx="12724091" cy="79666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10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676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047206" y="2244726"/>
            <a:ext cx="18283238" cy="4775200"/>
          </a:xfrm>
        </p:spPr>
        <p:txBody>
          <a:bodyPr anchor="b"/>
          <a:lstStyle>
            <a:lvl1pPr algn="ctr">
              <a:defRPr sz="11997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047206" y="7204076"/>
            <a:ext cx="18283238" cy="3311524"/>
          </a:xfrm>
        </p:spPr>
        <p:txBody>
          <a:bodyPr/>
          <a:lstStyle>
            <a:lvl1pPr marL="0" indent="0" algn="ctr">
              <a:buNone/>
              <a:defRPr sz="4799"/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B81-E16C-4F23-8BF2-B0C25B06C5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20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B81-E16C-4F23-8BF2-B0C25B06C5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450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63267" y="3419477"/>
            <a:ext cx="21025723" cy="5705474"/>
          </a:xfrm>
        </p:spPr>
        <p:txBody>
          <a:bodyPr anchor="b"/>
          <a:lstStyle>
            <a:lvl1pPr>
              <a:defRPr sz="11997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63267" y="9178927"/>
            <a:ext cx="21025723" cy="3000374"/>
          </a:xfrm>
        </p:spPr>
        <p:txBody>
          <a:bodyPr/>
          <a:lstStyle>
            <a:lvl1pPr marL="0" indent="0">
              <a:buNone/>
              <a:defRPr sz="4799">
                <a:solidFill>
                  <a:schemeClr val="tx1">
                    <a:tint val="75000"/>
                  </a:schemeClr>
                </a:solidFill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B81-E16C-4F23-8BF2-B0C25B06C5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93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1675964" y="3651250"/>
            <a:ext cx="10360501" cy="87026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2341185" y="3651250"/>
            <a:ext cx="10360501" cy="87026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B81-E16C-4F23-8BF2-B0C25B06C5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9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9139" y="730251"/>
            <a:ext cx="21025723" cy="2651126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79139" y="3362326"/>
            <a:ext cx="10312888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79139" y="5010150"/>
            <a:ext cx="10312888" cy="73691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2341186" y="3362326"/>
            <a:ext cx="10363676" cy="1647824"/>
          </a:xfrm>
        </p:spPr>
        <p:txBody>
          <a:bodyPr anchor="b"/>
          <a:lstStyle>
            <a:lvl1pPr marL="0" indent="0">
              <a:buNone/>
              <a:defRPr sz="4799" b="1"/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2341186" y="5010150"/>
            <a:ext cx="10363676" cy="736917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B81-E16C-4F23-8BF2-B0C25B06C5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31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CBB81-E16C-4F23-8BF2-B0C25B06C5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88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676400" y="730250"/>
            <a:ext cx="21024850" cy="2651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3" r:id="rId2"/>
    <p:sldLayoutId id="2147483884" r:id="rId3"/>
  </p:sldLayoutIdLst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4000" b="0" i="0" kern="1200">
          <a:solidFill>
            <a:schemeClr val="tx1"/>
          </a:solidFill>
          <a:latin typeface="Montserrat Light" charset="0"/>
          <a:ea typeface="Montserrat Light" charset="0"/>
          <a:cs typeface="Montserrat Light" charset="0"/>
        </a:defRPr>
      </a:lvl1pPr>
    </p:titleStyle>
    <p:bodyStyle>
      <a:lvl1pPr marL="0" indent="0" algn="l" defTabSz="1828434" rtl="0" eaLnBrk="1" latinLnBrk="0" hangingPunct="1">
        <a:lnSpc>
          <a:spcPct val="90000"/>
        </a:lnSpc>
        <a:spcBef>
          <a:spcPts val="2000"/>
        </a:spcBef>
        <a:buFont typeface="Arial" charset="0"/>
        <a:buNone/>
        <a:defRPr lang="en-US" sz="48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1pPr>
      <a:lvl2pPr marL="914217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40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2pPr>
      <a:lvl3pPr marL="1828434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6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3pPr>
      <a:lvl4pPr marL="2742651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 smtClean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4pPr>
      <a:lvl5pPr marL="3656868" indent="0" algn="l" defTabSz="1828434" rtl="0" eaLnBrk="1" latinLnBrk="0" hangingPunct="1">
        <a:lnSpc>
          <a:spcPct val="90000"/>
        </a:lnSpc>
        <a:spcBef>
          <a:spcPts val="1000"/>
        </a:spcBef>
        <a:buFont typeface="Arial" charset="0"/>
        <a:buNone/>
        <a:defRPr lang="en-US" sz="3200" kern="1200" dirty="0">
          <a:solidFill>
            <a:schemeClr val="tx1"/>
          </a:solidFill>
          <a:effectLst/>
          <a:latin typeface="Montserrat Hairline" charset="0"/>
          <a:ea typeface="Montserrat Hairline" charset="0"/>
          <a:cs typeface="Montserrat Hairline" charset="0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CBB81-E16C-4F23-8BF2-B0C25B06C54D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2025-02-25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B162-8746-42C9-BFFF-D75069B6786A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5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xStyles>
    <p:titleStyle>
      <a:lvl1pPr algn="l" defTabSz="1828343" rtl="0" eaLnBrk="1" latinLnBrk="1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1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828343" rtl="0" eaLnBrk="1" latinLnBrk="1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1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1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1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1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1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1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1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1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E5C8B"/>
            </a:gs>
            <a:gs pos="98000">
              <a:srgbClr val="132843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0" y="-105316"/>
            <a:ext cx="24377650" cy="13821315"/>
          </a:xfrm>
          <a:prstGeom prst="rect">
            <a:avLst/>
          </a:prstGeom>
          <a:solidFill>
            <a:srgbClr val="C4D4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343" latinLnBrk="1"/>
            <a:endParaRPr lang="ko-KR" altLang="en-US" sz="3599" dirty="0">
              <a:solidFill>
                <a:prstClr val="white"/>
              </a:solidFill>
              <a:latin typeface="맑은 고딕" panose="020F0502020204030204"/>
              <a:ea typeface="맑은 고딕" panose="020B0503020000020004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74264" y="414068"/>
            <a:ext cx="5705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rgbClr val="002060"/>
                </a:solidFill>
              </a:rPr>
              <a:t>동아대학교 건강관리학과 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140B6273-7010-4AF3-BDA7-6F54E25C6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651" y="313143"/>
            <a:ext cx="1417352" cy="13600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183709" y="9977491"/>
            <a:ext cx="19288664" cy="1107996"/>
          </a:xfrm>
          <a:prstGeom prst="rect">
            <a:avLst/>
          </a:prstGeom>
          <a:gradFill>
            <a:gsLst>
              <a:gs pos="0">
                <a:srgbClr val="1E5C8B"/>
              </a:gs>
              <a:gs pos="98000">
                <a:srgbClr val="132843"/>
              </a:gs>
            </a:gsLst>
            <a:path path="circle">
              <a:fillToRect l="50000" t="50000" r="50000" b="50000"/>
            </a:path>
          </a:gra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6600" b="1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보건의료정보관리교육 프로그램 이수 가이드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298611" y="11882547"/>
            <a:ext cx="10213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2025. 3</a:t>
            </a:r>
            <a:endParaRPr lang="ko-KR" altLang="en-US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5F10AB60-884C-4EE9-8E3C-5DAD634181BC}"/>
              </a:ext>
            </a:extLst>
          </p:cNvPr>
          <p:cNvGraphicFramePr>
            <a:graphicFrameLocks noGrp="1"/>
          </p:cNvGraphicFramePr>
          <p:nvPr/>
        </p:nvGraphicFramePr>
        <p:xfrm>
          <a:off x="3429000" y="2373923"/>
          <a:ext cx="18534186" cy="7146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78062">
                  <a:extLst>
                    <a:ext uri="{9D8B030D-6E8A-4147-A177-3AD203B41FA5}">
                      <a16:colId xmlns:a16="http://schemas.microsoft.com/office/drawing/2014/main" val="1387833640"/>
                    </a:ext>
                  </a:extLst>
                </a:gridCol>
                <a:gridCol w="6178062">
                  <a:extLst>
                    <a:ext uri="{9D8B030D-6E8A-4147-A177-3AD203B41FA5}">
                      <a16:colId xmlns:a16="http://schemas.microsoft.com/office/drawing/2014/main" val="1699403055"/>
                    </a:ext>
                  </a:extLst>
                </a:gridCol>
                <a:gridCol w="6178062">
                  <a:extLst>
                    <a:ext uri="{9D8B030D-6E8A-4147-A177-3AD203B41FA5}">
                      <a16:colId xmlns:a16="http://schemas.microsoft.com/office/drawing/2014/main" val="1015596458"/>
                    </a:ext>
                  </a:extLst>
                </a:gridCol>
              </a:tblGrid>
              <a:tr h="7146202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4979849"/>
                  </a:ext>
                </a:extLst>
              </a:tr>
            </a:tbl>
          </a:graphicData>
        </a:graphic>
      </p:graphicFrame>
      <p:pic>
        <p:nvPicPr>
          <p:cNvPr id="11" name="그림 10">
            <a:extLst>
              <a:ext uri="{FF2B5EF4-FFF2-40B4-BE49-F238E27FC236}">
                <a16:creationId xmlns:a16="http://schemas.microsoft.com/office/drawing/2014/main" id="{6C089742-E1A6-4757-AC4F-F5653E7FFF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723" y="2475653"/>
            <a:ext cx="6063308" cy="692058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222E5EF2-F0FB-4BAD-A57B-0DDC543CB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2814" y="2444264"/>
            <a:ext cx="5968975" cy="7004734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9DEC721-7626-4335-A7D2-136DE4B302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06287" y="2475654"/>
            <a:ext cx="5923817" cy="692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10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04BCEB-8356-2349-8DA0-C4E717A61103}"/>
              </a:ext>
            </a:extLst>
          </p:cNvPr>
          <p:cNvGrpSpPr/>
          <p:nvPr/>
        </p:nvGrpSpPr>
        <p:grpSpPr>
          <a:xfrm>
            <a:off x="4588936" y="536512"/>
            <a:ext cx="14343052" cy="2123658"/>
            <a:chOff x="8496108" y="1598341"/>
            <a:chExt cx="7530364" cy="233840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7B8A6E-8AFB-784B-BA3F-26DD0FF1889D}"/>
                </a:ext>
              </a:extLst>
            </p:cNvPr>
            <p:cNvSpPr txBox="1"/>
            <p:nvPr/>
          </p:nvSpPr>
          <p:spPr>
            <a:xfrm>
              <a:off x="8496108" y="1598341"/>
              <a:ext cx="7530364" cy="23384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>
                  <a:solidFill>
                    <a:schemeClr val="tx2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보건의료정보관리교육 프로그램</a:t>
              </a:r>
              <a:endParaRPr lang="en-US" sz="6600" b="1" dirty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112CAE-941E-1B4D-B112-9ED93D892FAF}"/>
                </a:ext>
              </a:extLst>
            </p:cNvPr>
            <p:cNvSpPr/>
            <p:nvPr/>
          </p:nvSpPr>
          <p:spPr>
            <a:xfrm>
              <a:off x="10470383" y="2890766"/>
              <a:ext cx="343688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hape 2937">
            <a:extLst>
              <a:ext uri="{FF2B5EF4-FFF2-40B4-BE49-F238E27FC236}">
                <a16:creationId xmlns:a16="http://schemas.microsoft.com/office/drawing/2014/main" id="{23C7A6EF-66F8-0F43-82DC-550F59137493}"/>
              </a:ext>
            </a:extLst>
          </p:cNvPr>
          <p:cNvSpPr/>
          <p:nvPr/>
        </p:nvSpPr>
        <p:spPr>
          <a:xfrm>
            <a:off x="3655997" y="5652539"/>
            <a:ext cx="1411178" cy="141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D8CBD8D1-C7AD-430D-8CA9-F6CAECE8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728" y="238257"/>
            <a:ext cx="1417352" cy="1360084"/>
          </a:xfrm>
          <a:prstGeom prst="rect">
            <a:avLst/>
          </a:prstGeom>
        </p:spPr>
      </p:pic>
      <p:sp>
        <p:nvSpPr>
          <p:cNvPr id="10" name="Shape 2937">
            <a:extLst>
              <a:ext uri="{FF2B5EF4-FFF2-40B4-BE49-F238E27FC236}">
                <a16:creationId xmlns:a16="http://schemas.microsoft.com/office/drawing/2014/main" id="{656DE9E8-9D57-400C-934A-3D39289CF67B}"/>
              </a:ext>
            </a:extLst>
          </p:cNvPr>
          <p:cNvSpPr/>
          <p:nvPr/>
        </p:nvSpPr>
        <p:spPr>
          <a:xfrm>
            <a:off x="1289131" y="3665586"/>
            <a:ext cx="1411178" cy="141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11" name="Alternate Process 4">
            <a:extLst>
              <a:ext uri="{FF2B5EF4-FFF2-40B4-BE49-F238E27FC236}">
                <a16:creationId xmlns:a16="http://schemas.microsoft.com/office/drawing/2014/main" id="{574DB742-8AA4-4910-8A0E-D90DB801A8B3}"/>
              </a:ext>
            </a:extLst>
          </p:cNvPr>
          <p:cNvSpPr/>
          <p:nvPr/>
        </p:nvSpPr>
        <p:spPr>
          <a:xfrm>
            <a:off x="376497" y="2905783"/>
            <a:ext cx="2787874" cy="2867528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16" y="3440488"/>
            <a:ext cx="2170636" cy="179811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19577" y="2905783"/>
            <a:ext cx="20220317" cy="1024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보건의료정보관리사 </a:t>
            </a:r>
            <a:r>
              <a:rPr lang="ko-KR" altLang="en-US" sz="44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국가시험의</a:t>
            </a:r>
            <a:r>
              <a:rPr lang="ko-KR" altLang="en-US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응시자격을 </a:t>
            </a:r>
            <a:r>
              <a:rPr lang="ko-KR" altLang="en-US" sz="44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부여받기</a:t>
            </a:r>
            <a:r>
              <a:rPr lang="ko-KR" altLang="en-US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위해서는 </a:t>
            </a:r>
            <a:r>
              <a:rPr lang="ko-KR" altLang="en-US" sz="44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필수이수</a:t>
            </a:r>
            <a:r>
              <a:rPr lang="ko-KR" altLang="en-US" sz="4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및</a:t>
            </a:r>
            <a:endParaRPr lang="en-US" altLang="ko-KR" sz="44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4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44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선택이수</a:t>
            </a:r>
            <a:r>
              <a:rPr lang="ko-KR" altLang="en-US" sz="4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교과목에서 </a:t>
            </a:r>
            <a:r>
              <a:rPr lang="en-US" altLang="ko-KR" sz="4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50</a:t>
            </a:r>
            <a:r>
              <a:rPr lang="ko-KR" altLang="en-US" sz="44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학점이상</a:t>
            </a:r>
            <a:r>
              <a:rPr lang="ko-KR" altLang="en-US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이수하여야 함</a:t>
            </a:r>
            <a:r>
              <a:rPr lang="en-US" altLang="ko-KR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정평원</a:t>
            </a:r>
            <a:r>
              <a:rPr lang="ko-KR" altLang="en-US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기준</a:t>
            </a:r>
            <a:r>
              <a:rPr lang="en-US" altLang="ko-KR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4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(2026</a:t>
            </a:r>
            <a:r>
              <a:rPr lang="ko-KR" altLang="en-US" sz="4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학년도 입학생 기준 </a:t>
            </a:r>
            <a:r>
              <a:rPr lang="en-US" altLang="ko-KR" sz="4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53</a:t>
            </a:r>
            <a:r>
              <a:rPr lang="ko-KR" altLang="en-US" sz="4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학점이상</a:t>
            </a:r>
            <a:r>
              <a:rPr lang="en-US" altLang="ko-KR" sz="4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sz="44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en-US" altLang="ko-KR" sz="4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40</a:t>
            </a:r>
            <a:r>
              <a:rPr lang="ko-KR" altLang="en-US" sz="4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학점 이상 편성된 모든 필수이수교과목을 이수하여야 함</a:t>
            </a:r>
            <a:endParaRPr lang="en-US" altLang="ko-KR" sz="4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4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sz="4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(2026</a:t>
            </a:r>
            <a:r>
              <a:rPr lang="ko-KR" altLang="en-US" sz="4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학년도 입학생 기준 </a:t>
            </a:r>
            <a:r>
              <a:rPr lang="en-US" altLang="ko-KR" sz="4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43</a:t>
            </a:r>
            <a:r>
              <a:rPr lang="ko-KR" altLang="en-US" sz="4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학점이상</a:t>
            </a:r>
            <a:r>
              <a:rPr lang="en-US" altLang="ko-KR" sz="44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endParaRPr lang="en-US" altLang="ko-KR" sz="4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- </a:t>
            </a:r>
            <a:r>
              <a:rPr lang="en-US" altLang="ko-KR" sz="4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10</a:t>
            </a:r>
            <a:r>
              <a:rPr lang="ko-KR" altLang="en-US" sz="4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학점 이상 편성된 모든 선택이수교과목을 이수하여야 함</a:t>
            </a:r>
            <a:endParaRPr lang="en-US" altLang="ko-KR" sz="4400" b="1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44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필수이수전공교과목의 </a:t>
            </a:r>
            <a:r>
              <a:rPr lang="ko-KR" altLang="en-US" sz="44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</a:t>
            </a:r>
            <a:r>
              <a:rPr lang="ko-KR" altLang="en-US" sz="4400" b="1" dirty="0" err="1">
                <a:solidFill>
                  <a:srgbClr val="FF0000"/>
                </a:solidFill>
                <a:latin typeface="MS Gothic" panose="020B0609070205080204" pitchFamily="49" charset="-128"/>
                <a:ea typeface="맑은 고딕" panose="020B0503020000020004" pitchFamily="50" charset="-127"/>
              </a:rPr>
              <a:t>・후수</a:t>
            </a:r>
            <a:r>
              <a:rPr lang="ko-KR" altLang="en-US" sz="4400" b="1" dirty="0">
                <a:solidFill>
                  <a:srgbClr val="FF0000"/>
                </a:solidFill>
                <a:latin typeface="MS Gothic" panose="020B0609070205080204" pitchFamily="49" charset="-128"/>
                <a:ea typeface="맑은 고딕" panose="020B0503020000020004" pitchFamily="50" charset="-127"/>
              </a:rPr>
              <a:t> </a:t>
            </a:r>
            <a:r>
              <a:rPr lang="ko-KR" altLang="en-US" sz="4400" b="1" dirty="0" err="1">
                <a:solidFill>
                  <a:srgbClr val="FF0000"/>
                </a:solidFill>
                <a:latin typeface="MS Gothic" panose="020B0609070205080204" pitchFamily="49" charset="-128"/>
                <a:ea typeface="맑은 고딕" panose="020B0503020000020004" pitchFamily="50" charset="-127"/>
              </a:rPr>
              <a:t>이수체계를</a:t>
            </a:r>
            <a:r>
              <a:rPr lang="ko-KR" altLang="en-US" sz="4400" b="1" dirty="0">
                <a:solidFill>
                  <a:srgbClr val="FF0000"/>
                </a:solidFill>
                <a:latin typeface="MS Gothic" panose="020B0609070205080204" pitchFamily="49" charset="-128"/>
                <a:ea typeface="맑은 고딕" panose="020B0503020000020004" pitchFamily="50" charset="-127"/>
              </a:rPr>
              <a:t> 준수</a:t>
            </a:r>
            <a:r>
              <a:rPr lang="ko-KR" altLang="en-US" sz="4400" dirty="0">
                <a:solidFill>
                  <a:srgbClr val="000000"/>
                </a:solidFill>
                <a:latin typeface="MS Gothic" panose="020B0609070205080204" pitchFamily="49" charset="-128"/>
                <a:ea typeface="맑은 고딕" panose="020B0503020000020004" pitchFamily="50" charset="-127"/>
              </a:rPr>
              <a:t>하여 이수하여야 함</a:t>
            </a:r>
            <a:endParaRPr lang="en-US" altLang="ko-KR" sz="4400" dirty="0">
              <a:solidFill>
                <a:srgbClr val="000000"/>
              </a:solidFill>
              <a:latin typeface="MS Gothic" panose="020B0609070205080204" pitchFamily="49" charset="-128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4400" dirty="0">
              <a:solidFill>
                <a:srgbClr val="000000"/>
              </a:solidFill>
              <a:latin typeface="MS Gothic" panose="020B0609070205080204" pitchFamily="49" charset="-128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400" dirty="0">
                <a:solidFill>
                  <a:srgbClr val="000000"/>
                </a:solidFill>
                <a:latin typeface="MS Gothic" panose="020B0609070205080204" pitchFamily="49" charset="-128"/>
                <a:ea typeface="맑은 고딕" panose="020B0503020000020004" pitchFamily="50" charset="-127"/>
              </a:rPr>
              <a:t>프로그램 이수의 </a:t>
            </a:r>
            <a:r>
              <a:rPr lang="ko-KR" altLang="en-US" sz="4400" dirty="0" err="1">
                <a:solidFill>
                  <a:srgbClr val="000000"/>
                </a:solidFill>
                <a:latin typeface="MS Gothic" panose="020B0609070205080204" pitchFamily="49" charset="-128"/>
                <a:ea typeface="맑은 고딕" panose="020B0503020000020004" pitchFamily="50" charset="-127"/>
              </a:rPr>
              <a:t>충족여부</a:t>
            </a:r>
            <a:r>
              <a:rPr lang="ko-KR" altLang="en-US" sz="4400" dirty="0">
                <a:solidFill>
                  <a:srgbClr val="000000"/>
                </a:solidFill>
                <a:latin typeface="MS Gothic" panose="020B0609070205080204" pitchFamily="49" charset="-128"/>
                <a:ea typeface="맑은 고딕" panose="020B0503020000020004" pitchFamily="50" charset="-127"/>
              </a:rPr>
              <a:t> 심사는 각 세부 학습 </a:t>
            </a:r>
            <a:r>
              <a:rPr lang="ko-KR" altLang="en-US" sz="4400" dirty="0" err="1">
                <a:solidFill>
                  <a:srgbClr val="000000"/>
                </a:solidFill>
                <a:latin typeface="MS Gothic" panose="020B0609070205080204" pitchFamily="49" charset="-128"/>
                <a:ea typeface="맑은 고딕" panose="020B0503020000020004" pitchFamily="50" charset="-127"/>
              </a:rPr>
              <a:t>성과별</a:t>
            </a:r>
            <a:r>
              <a:rPr lang="ko-KR" altLang="en-US" sz="4400" dirty="0">
                <a:solidFill>
                  <a:srgbClr val="000000"/>
                </a:solidFill>
                <a:latin typeface="MS Gothic" panose="020B0609070205080204" pitchFamily="49" charset="-128"/>
                <a:ea typeface="맑은 고딕" panose="020B0503020000020004" pitchFamily="50" charset="-127"/>
              </a:rPr>
              <a:t> </a:t>
            </a:r>
            <a:r>
              <a:rPr lang="ko-KR" altLang="en-US" sz="4400" dirty="0" err="1">
                <a:solidFill>
                  <a:srgbClr val="000000"/>
                </a:solidFill>
                <a:latin typeface="MS Gothic" panose="020B0609070205080204" pitchFamily="49" charset="-128"/>
                <a:ea typeface="맑은 고딕" panose="020B0503020000020004" pitchFamily="50" charset="-127"/>
              </a:rPr>
              <a:t>최대점수에</a:t>
            </a:r>
            <a:r>
              <a:rPr lang="ko-KR" altLang="en-US" sz="4400" dirty="0">
                <a:solidFill>
                  <a:srgbClr val="000000"/>
                </a:solidFill>
                <a:latin typeface="MS Gothic" panose="020B0609070205080204" pitchFamily="49" charset="-128"/>
                <a:ea typeface="맑은 고딕" panose="020B0503020000020004" pitchFamily="50" charset="-127"/>
              </a:rPr>
              <a:t> 대한 최소 성취도가</a:t>
            </a:r>
            <a:r>
              <a:rPr lang="en-US" altLang="ko-KR" sz="4400" dirty="0">
                <a:solidFill>
                  <a:srgbClr val="000000"/>
                </a:solidFill>
                <a:latin typeface="MS Gothic" panose="020B0609070205080204" pitchFamily="49" charset="-128"/>
                <a:ea typeface="맑은 고딕" panose="020B0503020000020004" pitchFamily="50" charset="-127"/>
              </a:rPr>
              <a:t>“D”</a:t>
            </a:r>
            <a:r>
              <a:rPr lang="ko-KR" altLang="en-US" sz="4400" dirty="0">
                <a:solidFill>
                  <a:srgbClr val="000000"/>
                </a:solidFill>
                <a:latin typeface="MS Gothic" panose="020B0609070205080204" pitchFamily="49" charset="-128"/>
                <a:ea typeface="맑은 고딕" panose="020B0503020000020004" pitchFamily="50" charset="-127"/>
              </a:rPr>
              <a:t>이상인 경우 세부 학습 성과를 달성한 것으로 판단함</a:t>
            </a:r>
            <a:endParaRPr lang="en-US" altLang="ko-KR" sz="4400" dirty="0">
              <a:solidFill>
                <a:srgbClr val="000000"/>
              </a:solidFill>
              <a:latin typeface="MS Gothic" panose="020B0609070205080204" pitchFamily="49" charset="-128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4400" dirty="0">
              <a:solidFill>
                <a:srgbClr val="000000"/>
              </a:solidFill>
              <a:latin typeface="MS Gothic" panose="020B0609070205080204" pitchFamily="49" charset="-128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ko-KR" sz="4400" dirty="0">
              <a:solidFill>
                <a:srgbClr val="000000"/>
              </a:solidFill>
              <a:latin typeface="MS Gothic" panose="020B0609070205080204" pitchFamily="49" charset="-128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0797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04BCEB-8356-2349-8DA0-C4E717A61103}"/>
              </a:ext>
            </a:extLst>
          </p:cNvPr>
          <p:cNvGrpSpPr/>
          <p:nvPr/>
        </p:nvGrpSpPr>
        <p:grpSpPr>
          <a:xfrm>
            <a:off x="4588936" y="536512"/>
            <a:ext cx="14343052" cy="1215254"/>
            <a:chOff x="8496108" y="1598341"/>
            <a:chExt cx="7530364" cy="13381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7B8A6E-8AFB-784B-BA3F-26DD0FF1889D}"/>
                </a:ext>
              </a:extLst>
            </p:cNvPr>
            <p:cNvSpPr txBox="1"/>
            <p:nvPr/>
          </p:nvSpPr>
          <p:spPr>
            <a:xfrm>
              <a:off x="8496108" y="1598341"/>
              <a:ext cx="7530364" cy="12200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>
                  <a:solidFill>
                    <a:schemeClr val="tx2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프로그램 </a:t>
              </a:r>
              <a:r>
                <a:rPr lang="ko-KR" altLang="en-US" sz="6600" b="1" dirty="0" err="1">
                  <a:solidFill>
                    <a:schemeClr val="tx2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최종성과</a:t>
              </a:r>
              <a:r>
                <a:rPr lang="en-US" altLang="ko-KR" sz="6600" b="1" dirty="0">
                  <a:solidFill>
                    <a:schemeClr val="tx2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(PO)</a:t>
              </a:r>
              <a:endParaRPr lang="en-US" sz="6600" b="1" dirty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112CAE-941E-1B4D-B112-9ED93D892FAF}"/>
                </a:ext>
              </a:extLst>
            </p:cNvPr>
            <p:cNvSpPr/>
            <p:nvPr/>
          </p:nvSpPr>
          <p:spPr>
            <a:xfrm>
              <a:off x="10470383" y="2890766"/>
              <a:ext cx="343688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hape 2937">
            <a:extLst>
              <a:ext uri="{FF2B5EF4-FFF2-40B4-BE49-F238E27FC236}">
                <a16:creationId xmlns:a16="http://schemas.microsoft.com/office/drawing/2014/main" id="{23C7A6EF-66F8-0F43-82DC-550F59137493}"/>
              </a:ext>
            </a:extLst>
          </p:cNvPr>
          <p:cNvSpPr/>
          <p:nvPr/>
        </p:nvSpPr>
        <p:spPr>
          <a:xfrm>
            <a:off x="3655997" y="5652539"/>
            <a:ext cx="1411178" cy="141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D8CBD8D1-C7AD-430D-8CA9-F6CAECE8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728" y="238257"/>
            <a:ext cx="1417352" cy="1360084"/>
          </a:xfrm>
          <a:prstGeom prst="rect">
            <a:avLst/>
          </a:prstGeom>
        </p:spPr>
      </p:pic>
      <p:sp>
        <p:nvSpPr>
          <p:cNvPr id="10" name="Shape 2937">
            <a:extLst>
              <a:ext uri="{FF2B5EF4-FFF2-40B4-BE49-F238E27FC236}">
                <a16:creationId xmlns:a16="http://schemas.microsoft.com/office/drawing/2014/main" id="{656DE9E8-9D57-400C-934A-3D39289CF67B}"/>
              </a:ext>
            </a:extLst>
          </p:cNvPr>
          <p:cNvSpPr/>
          <p:nvPr/>
        </p:nvSpPr>
        <p:spPr>
          <a:xfrm>
            <a:off x="1289131" y="3665586"/>
            <a:ext cx="1411178" cy="141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766916"/>
              </p:ext>
            </p:extLst>
          </p:nvPr>
        </p:nvGraphicFramePr>
        <p:xfrm>
          <a:off x="1994720" y="3814333"/>
          <a:ext cx="21193084" cy="9242842"/>
        </p:xfrm>
        <a:graphic>
          <a:graphicData uri="http://schemas.openxmlformats.org/drawingml/2006/table">
            <a:tbl>
              <a:tblPr bandRow="1">
                <a:tableStyleId>{C083E6E3-FA7D-4D7B-A595-EF9225AFEA82}</a:tableStyleId>
              </a:tblPr>
              <a:tblGrid>
                <a:gridCol w="1335076">
                  <a:extLst>
                    <a:ext uri="{9D8B030D-6E8A-4147-A177-3AD203B41FA5}">
                      <a16:colId xmlns:a16="http://schemas.microsoft.com/office/drawing/2014/main" val="1686821218"/>
                    </a:ext>
                  </a:extLst>
                </a:gridCol>
                <a:gridCol w="19858008">
                  <a:extLst>
                    <a:ext uri="{9D8B030D-6E8A-4147-A177-3AD203B41FA5}">
                      <a16:colId xmlns:a16="http://schemas.microsoft.com/office/drawing/2014/main" val="3905912503"/>
                    </a:ext>
                  </a:extLst>
                </a:gridCol>
              </a:tblGrid>
              <a:tr h="8632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PO1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914217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828434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2742651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3656868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4571086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5485303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6399520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7313737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</a:rPr>
                        <a:t>보건의료정보관리 기초 및 정보기술을 이해하고 실무에 적용할 수 있는 능력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2834315"/>
                  </a:ext>
                </a:extLst>
              </a:tr>
              <a:tr h="863206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PO2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914217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828434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2742651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3656868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4571086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5485303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6399520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7313737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</a:rPr>
                        <a:t>데이터품질관리</a:t>
                      </a:r>
                      <a:r>
                        <a:rPr lang="en-US" altLang="ko-KR" sz="3200" dirty="0">
                          <a:solidFill>
                            <a:srgbClr val="000000"/>
                          </a:solidFill>
                        </a:rPr>
                        <a:t>(DQM)</a:t>
                      </a:r>
                      <a:r>
                        <a:rPr lang="ko-KR" altLang="en-US" sz="3200" dirty="0">
                          <a:solidFill>
                            <a:srgbClr val="000000"/>
                          </a:solidFill>
                        </a:rPr>
                        <a:t>를 위해 보건의료정보의 질을 개선하고 질병의 진단 및 의료행위를 분류하고 적용할 수 있는 능력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61881509"/>
                  </a:ext>
                </a:extLst>
              </a:tr>
              <a:tr h="863206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PO3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914217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828434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2742651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3656868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4571086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5485303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6399520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7313737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</a:rPr>
                        <a:t>보건의료 데이터를 경영</a:t>
                      </a:r>
                      <a:r>
                        <a:rPr lang="en-US" altLang="ko-KR" sz="3200" dirty="0">
                          <a:solidFill>
                            <a:srgbClr val="000000"/>
                          </a:solidFill>
                        </a:rPr>
                        <a:t>·</a:t>
                      </a:r>
                      <a:r>
                        <a:rPr lang="ko-KR" altLang="en-US" sz="3200" dirty="0">
                          <a:solidFill>
                            <a:srgbClr val="000000"/>
                          </a:solidFill>
                        </a:rPr>
                        <a:t>통계</a:t>
                      </a:r>
                      <a:r>
                        <a:rPr lang="en-US" altLang="ko-KR" sz="3200" dirty="0">
                          <a:solidFill>
                            <a:srgbClr val="000000"/>
                          </a:solidFill>
                        </a:rPr>
                        <a:t>·</a:t>
                      </a:r>
                      <a:r>
                        <a:rPr lang="ko-KR" altLang="en-US" sz="3200" dirty="0">
                          <a:solidFill>
                            <a:srgbClr val="000000"/>
                          </a:solidFill>
                        </a:rPr>
                        <a:t>연구 등 다양한 목적에 맞추어 변환하고 활용 및 분석할 수 있는 능력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633316"/>
                  </a:ext>
                </a:extLst>
              </a:tr>
              <a:tr h="8632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PO4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914217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828434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2742651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3656868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4571086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5485303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6399520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7313737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</a:rPr>
                        <a:t>보건의료 관련 법률 및 정책 등의 원칙을 이해하고 관련 변화를 정책에 반영하고 관리할 수 있는 능력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04839641"/>
                  </a:ext>
                </a:extLst>
              </a:tr>
              <a:tr h="8632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PO5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914217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828434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2742651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3656868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4571086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5485303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6399520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7313737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</a:rPr>
                        <a:t>양질의 정보 생성을 위한 보건의료정보 표준과 관련 정보기술을 이해하고 시스템에 적용하는 방법을 이해하는 능력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4643524"/>
                  </a:ext>
                </a:extLst>
              </a:tr>
              <a:tr h="8632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PO6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914217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828434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2742651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3656868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4571086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5485303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6399520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7313737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</a:rPr>
                        <a:t>보건의료정보의 품질 향상을 위해 다양한 분야</a:t>
                      </a:r>
                      <a:r>
                        <a:rPr lang="ko-KR" altLang="en-US" sz="3200" baseline="0" dirty="0">
                          <a:solidFill>
                            <a:srgbClr val="000000"/>
                          </a:solidFill>
                        </a:rPr>
                        <a:t> 전문가와 효과적으로 의사소통을 수행하는 능력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5550242"/>
                  </a:ext>
                </a:extLst>
              </a:tr>
              <a:tr h="86320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PO7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914217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828434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2742651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3656868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4571086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5485303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6399520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7313737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</a:rPr>
                        <a:t>조직 및 팀 내에서 보건의료정보관리사의 역할을 이해하고 수행할 수 있는 능력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66719594"/>
                  </a:ext>
                </a:extLst>
              </a:tr>
              <a:tr h="863206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PO8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914217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828434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2742651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3656868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4571086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5485303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6399520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7313737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</a:rPr>
                        <a:t>보건의료정보관리사의 임무</a:t>
                      </a:r>
                      <a:r>
                        <a:rPr lang="en-US" altLang="ko-KR" sz="320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ko-KR" altLang="en-US" sz="3200" dirty="0">
                          <a:solidFill>
                            <a:srgbClr val="000000"/>
                          </a:solidFill>
                        </a:rPr>
                        <a:t>윤리</a:t>
                      </a:r>
                      <a:r>
                        <a:rPr lang="en-US" altLang="ko-KR" sz="3200" dirty="0">
                          <a:solidFill>
                            <a:srgbClr val="000000"/>
                          </a:solidFill>
                        </a:rPr>
                        <a:t>, </a:t>
                      </a:r>
                      <a:r>
                        <a:rPr lang="ko-KR" altLang="en-US" sz="3200" dirty="0">
                          <a:solidFill>
                            <a:srgbClr val="000000"/>
                          </a:solidFill>
                        </a:rPr>
                        <a:t>및 사회적 책임을 이해하고 실무에 적용할 수 있는 능력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7668028"/>
                  </a:ext>
                </a:extLst>
              </a:tr>
              <a:tr h="863206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PO9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914217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828434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2742651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3656868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4571086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5485303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6399520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7313737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</a:rPr>
                        <a:t>보건의료정보관리에 영향을 주는 국내</a:t>
                      </a:r>
                      <a:r>
                        <a:rPr lang="en-US" altLang="ko-KR" sz="3200" dirty="0">
                          <a:solidFill>
                            <a:srgbClr val="000000"/>
                          </a:solidFill>
                        </a:rPr>
                        <a:t>·</a:t>
                      </a:r>
                      <a:r>
                        <a:rPr lang="ko-KR" altLang="en-US" sz="3200" dirty="0">
                          <a:solidFill>
                            <a:srgbClr val="000000"/>
                          </a:solidFill>
                        </a:rPr>
                        <a:t>외 보건의료정책 변화를 이해하고 분석할 수 있는 능력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94092"/>
                  </a:ext>
                </a:extLst>
              </a:tr>
              <a:tr h="863206">
                <a:tc>
                  <a:txBody>
                    <a:bodyPr/>
                    <a:lstStyle/>
                    <a:p>
                      <a:pPr marL="0" marR="0" lvl="0" indent="0" algn="ctr" defTabSz="1828434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200" b="1" dirty="0"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PO10</a:t>
                      </a:r>
                      <a:endParaRPr lang="ko-KR" altLang="en-US" sz="3200" b="1" dirty="0"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1pPr>
                      <a:lvl2pPr marL="914217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2pPr>
                      <a:lvl3pPr marL="1828434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3pPr>
                      <a:lvl4pPr marL="2742651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4pPr>
                      <a:lvl5pPr marL="3656868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5pPr>
                      <a:lvl6pPr marL="4571086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6pPr>
                      <a:lvl7pPr marL="5485303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7pPr>
                      <a:lvl8pPr marL="6399520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8pPr>
                      <a:lvl9pPr marL="7313737" algn="l" defTabSz="1828434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맑은 고딕" panose="020F0502020204030204"/>
                        </a:defRPr>
                      </a:lvl9pPr>
                    </a:lstStyle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</a:rPr>
                        <a:t>보건의료 및 정보기술의 여러 환경 변화에 따른 진로 개발 및 자기개발의 필요성을 인지하고 참여할 수 있는 능력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98129064"/>
                  </a:ext>
                </a:extLst>
              </a:tr>
            </a:tbl>
          </a:graphicData>
        </a:graphic>
      </p:graphicFrame>
      <p:sp>
        <p:nvSpPr>
          <p:cNvPr id="2" name="직사각형 1"/>
          <p:cNvSpPr/>
          <p:nvPr/>
        </p:nvSpPr>
        <p:spPr>
          <a:xfrm>
            <a:off x="1875671" y="1983062"/>
            <a:ext cx="2080505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ko-KR" altLang="en-US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학생이 일정한 교육과정을 이수한 시점</a:t>
            </a:r>
            <a:r>
              <a:rPr lang="en-US" altLang="ko-KR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졸업시점</a:t>
            </a:r>
            <a:r>
              <a:rPr lang="en-US" altLang="ko-KR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에서 </a:t>
            </a:r>
            <a:r>
              <a:rPr lang="ko-KR" altLang="en-US" sz="4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갖추어야 할 능력과 자질</a:t>
            </a:r>
            <a:r>
              <a:rPr lang="en-US" altLang="ko-KR" sz="4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지식</a:t>
            </a:r>
            <a:r>
              <a:rPr lang="en-US" altLang="ko-KR" sz="4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기술</a:t>
            </a:r>
            <a:r>
              <a:rPr lang="en-US" altLang="ko-KR" sz="4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태도</a:t>
            </a:r>
            <a:r>
              <a:rPr lang="en-US" altLang="ko-KR" sz="44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복합적인 역량을 의미</a:t>
            </a:r>
          </a:p>
        </p:txBody>
      </p:sp>
    </p:spTree>
    <p:extLst>
      <p:ext uri="{BB962C8B-B14F-4D97-AF65-F5344CB8AC3E}">
        <p14:creationId xmlns:p14="http://schemas.microsoft.com/office/powerpoint/2010/main" val="3339011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B6BF6919-F60F-4CDC-9206-775465547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97" y="292990"/>
            <a:ext cx="23345856" cy="1313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685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04BCEB-8356-2349-8DA0-C4E717A61103}"/>
              </a:ext>
            </a:extLst>
          </p:cNvPr>
          <p:cNvGrpSpPr/>
          <p:nvPr/>
        </p:nvGrpSpPr>
        <p:grpSpPr>
          <a:xfrm>
            <a:off x="6812909" y="238257"/>
            <a:ext cx="11543867" cy="1215254"/>
            <a:chOff x="8423643" y="1598341"/>
            <a:chExt cx="7530364" cy="13381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7B8A6E-8AFB-784B-BA3F-26DD0FF1889D}"/>
                </a:ext>
              </a:extLst>
            </p:cNvPr>
            <p:cNvSpPr txBox="1"/>
            <p:nvPr/>
          </p:nvSpPr>
          <p:spPr>
            <a:xfrm>
              <a:off x="8423643" y="1598341"/>
              <a:ext cx="7530364" cy="12200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>
                  <a:solidFill>
                    <a:schemeClr val="tx2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교과과정 선</a:t>
              </a:r>
              <a:r>
                <a:rPr lang="en-US" altLang="ko-KR" sz="6600" b="1" dirty="0">
                  <a:solidFill>
                    <a:schemeClr val="tx2"/>
                  </a:solidFill>
                  <a:latin typeface="바탕" panose="02030600000101010101" pitchFamily="18" charset="-127"/>
                  <a:ea typeface="바탕" panose="02030600000101010101" pitchFamily="18" charset="-127"/>
                  <a:cs typeface="Lato Heavy" panose="020F0502020204030203" pitchFamily="34" charset="0"/>
                </a:rPr>
                <a:t>•</a:t>
              </a:r>
              <a:r>
                <a:rPr lang="ko-KR" altLang="en-US" sz="6600" b="1" dirty="0">
                  <a:solidFill>
                    <a:schemeClr val="tx2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후수 체계</a:t>
              </a:r>
              <a:endParaRPr lang="en-US" sz="6600" b="1" dirty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112CAE-941E-1B4D-B112-9ED93D892FAF}"/>
                </a:ext>
              </a:extLst>
            </p:cNvPr>
            <p:cNvSpPr/>
            <p:nvPr/>
          </p:nvSpPr>
          <p:spPr>
            <a:xfrm>
              <a:off x="10470383" y="2890766"/>
              <a:ext cx="343688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2" name="그림 31">
            <a:extLst>
              <a:ext uri="{FF2B5EF4-FFF2-40B4-BE49-F238E27FC236}">
                <a16:creationId xmlns:a16="http://schemas.microsoft.com/office/drawing/2014/main" id="{D8CBD8D1-C7AD-430D-8CA9-F6CAECE8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728" y="238257"/>
            <a:ext cx="1417352" cy="136008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1590500" y="1664080"/>
            <a:ext cx="21988687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보건의료정보관리교육과정의 </a:t>
            </a:r>
            <a:r>
              <a:rPr lang="ko-KR" altLang="en-US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필수교과목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18</a:t>
            </a:r>
            <a:r>
              <a:rPr lang="ko-KR" altLang="en-US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개과목</a:t>
            </a:r>
            <a:r>
              <a:rPr lang="en-US" altLang="ko-KR" dirty="0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(2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학기수강과목포함</a:t>
            </a:r>
            <a:r>
              <a:rPr lang="en-US" altLang="ko-KR" dirty="0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)</a:t>
            </a:r>
            <a:r>
              <a:rPr lang="ko-KR" altLang="en-US" dirty="0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은 다음의 선</a:t>
            </a:r>
            <a:r>
              <a:rPr lang="en-US" altLang="ko-KR" dirty="0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-</a:t>
            </a:r>
            <a:r>
              <a:rPr lang="ko-KR" altLang="en-US" dirty="0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후수 이수 체계에 따라 수강이 이루어져야 함</a:t>
            </a:r>
            <a:endParaRPr lang="en-US" altLang="ko-KR" dirty="0">
              <a:solidFill>
                <a:srgbClr val="000000"/>
              </a:solidFill>
              <a:latin typeface="Corbel" panose="020B0503020204020204" pitchFamily="34" charset="0"/>
              <a:ea typeface="맑은 고딕" panose="020B0503020000020004" pitchFamily="50" charset="-127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기초</a:t>
            </a:r>
            <a:r>
              <a:rPr lang="en-US" altLang="ko-KR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심화로 이루어진 </a:t>
            </a:r>
            <a:r>
              <a:rPr lang="ko-KR" altLang="en-US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선수과목</a:t>
            </a:r>
            <a:r>
              <a:rPr lang="ko-KR" altLang="en-US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은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후수과목보다 반드시 한 학기 이상 먼저 수강이 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이루어져야 함 </a:t>
            </a:r>
            <a:endParaRPr lang="en-US" altLang="ko-KR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20000"/>
              </a:lnSpc>
            </a:pPr>
            <a:r>
              <a:rPr lang="en-US" altLang="ko-KR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en-US" altLang="ko-KR" dirty="0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(</a:t>
            </a:r>
            <a:r>
              <a:rPr lang="ko-KR" altLang="en-US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준수가 어려운 경우 지도교수 </a:t>
            </a:r>
            <a:r>
              <a:rPr lang="ko-KR" altLang="en-US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상담필요</a:t>
            </a:r>
            <a:r>
              <a:rPr lang="en-US" altLang="ko-KR" dirty="0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)</a:t>
            </a: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FF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의학용어</a:t>
            </a:r>
            <a:r>
              <a:rPr lang="en-US" altLang="ko-KR" dirty="0">
                <a:solidFill>
                  <a:srgbClr val="FF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병리학</a:t>
            </a:r>
            <a:r>
              <a:rPr lang="en-US" altLang="ko-KR" dirty="0">
                <a:solidFill>
                  <a:srgbClr val="FF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, </a:t>
            </a:r>
            <a:r>
              <a:rPr lang="ko-KR" altLang="en-US" dirty="0" err="1">
                <a:solidFill>
                  <a:srgbClr val="FF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해부생리학</a:t>
            </a:r>
            <a:r>
              <a:rPr lang="ko-KR" altLang="en-US" dirty="0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 교과목은 질병 및 의료행위 분류</a:t>
            </a:r>
            <a:r>
              <a:rPr lang="en-US" altLang="ko-KR" dirty="0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의무기록정보 분석 실무</a:t>
            </a:r>
            <a:r>
              <a:rPr lang="en-US" altLang="ko-KR" dirty="0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의무기록정보 질 향상 실무</a:t>
            </a:r>
            <a:r>
              <a:rPr lang="en-US" altLang="ko-KR" dirty="0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암등록</a:t>
            </a:r>
            <a:r>
              <a:rPr lang="en-US" altLang="ko-KR" dirty="0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, </a:t>
            </a:r>
            <a:r>
              <a:rPr lang="ko-KR" altLang="en-US" dirty="0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건강보험 이론 및 실무의 </a:t>
            </a:r>
            <a:r>
              <a:rPr lang="ko-KR" altLang="en-US" dirty="0">
                <a:solidFill>
                  <a:srgbClr val="FF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선수 </a:t>
            </a:r>
            <a:r>
              <a:rPr lang="ko-KR" altLang="en-US" dirty="0" err="1">
                <a:solidFill>
                  <a:srgbClr val="FF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교과목임</a:t>
            </a:r>
            <a:endParaRPr lang="en-US" altLang="ko-KR" dirty="0">
              <a:solidFill>
                <a:srgbClr val="FF0000"/>
              </a:solidFill>
              <a:latin typeface="Corbel" panose="020B0503020204020204" pitchFamily="34" charset="0"/>
              <a:ea typeface="맑은 고딕" panose="020B0503020000020004" pitchFamily="50" charset="-127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질병 및 의료행위 분류는 의무기록정보 질 향상 실무의 선수 </a:t>
            </a:r>
            <a:r>
              <a:rPr lang="ko-KR" altLang="en-US" dirty="0" err="1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교과목임</a:t>
            </a:r>
            <a:endParaRPr lang="en-US" altLang="ko-KR" dirty="0">
              <a:solidFill>
                <a:srgbClr val="000000"/>
              </a:solidFill>
              <a:latin typeface="Corbel" panose="020B0503020204020204" pitchFamily="34" charset="0"/>
              <a:ea typeface="맑은 고딕" panose="020B0503020000020004" pitchFamily="50" charset="-127"/>
            </a:endParaRPr>
          </a:p>
          <a:p>
            <a:pPr marL="571500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ko-KR" altLang="en-US" dirty="0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보건의료정보관리학은 보건의료정보 관리 실무의 선수 </a:t>
            </a:r>
            <a:r>
              <a:rPr lang="ko-KR" altLang="en-US" dirty="0" err="1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교과목임</a:t>
            </a:r>
            <a:endParaRPr lang="en-US" altLang="ko-KR" dirty="0">
              <a:solidFill>
                <a:srgbClr val="000000"/>
              </a:solidFill>
              <a:latin typeface="Corbel" panose="020B0503020204020204" pitchFamily="34" charset="0"/>
              <a:ea typeface="맑은 고딕" panose="020B0503020000020004" pitchFamily="50" charset="-127"/>
            </a:endParaRP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8E9988B-267E-42C3-9DF5-1AFC062163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239955"/>
              </p:ext>
            </p:extLst>
          </p:nvPr>
        </p:nvGraphicFramePr>
        <p:xfrm>
          <a:off x="1332378" y="7392620"/>
          <a:ext cx="6771836" cy="604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836">
                  <a:extLst>
                    <a:ext uri="{9D8B030D-6E8A-4147-A177-3AD203B41FA5}">
                      <a16:colId xmlns:a16="http://schemas.microsoft.com/office/drawing/2014/main" val="278387639"/>
                    </a:ext>
                  </a:extLst>
                </a:gridCol>
              </a:tblGrid>
              <a:tr h="9097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선수과목 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학년</a:t>
                      </a:r>
                      <a:r>
                        <a:rPr lang="en-US" altLang="ko-KR" dirty="0"/>
                        <a:t>-</a:t>
                      </a:r>
                      <a:r>
                        <a:rPr lang="ko-KR" altLang="en-US" dirty="0"/>
                        <a:t>학기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418388"/>
                  </a:ext>
                </a:extLst>
              </a:tr>
              <a:tr h="4223824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>
                          <a:solidFill>
                            <a:srgbClr val="000000"/>
                          </a:solidFill>
                        </a:rPr>
                        <a:t>의학용어 기초 </a:t>
                      </a:r>
                      <a:r>
                        <a:rPr lang="en-US" altLang="ko-KR" dirty="0">
                          <a:solidFill>
                            <a:srgbClr val="000000"/>
                          </a:solidFill>
                        </a:rPr>
                        <a:t>(1-2)</a:t>
                      </a:r>
                      <a:endParaRPr lang="ko-KR" altLang="en-US" dirty="0">
                        <a:solidFill>
                          <a:srgbClr val="000000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>
                          <a:solidFill>
                            <a:srgbClr val="000000"/>
                          </a:solidFill>
                        </a:rPr>
                        <a:t>의학용어 심화 </a:t>
                      </a:r>
                      <a:r>
                        <a:rPr lang="en-US" altLang="ko-KR" dirty="0">
                          <a:solidFill>
                            <a:srgbClr val="000000"/>
                          </a:solidFill>
                        </a:rPr>
                        <a:t>(2-1)</a:t>
                      </a:r>
                      <a:endParaRPr lang="ko-KR" altLang="en-US" dirty="0">
                        <a:solidFill>
                          <a:srgbClr val="000000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>
                          <a:solidFill>
                            <a:srgbClr val="000000"/>
                          </a:solidFill>
                        </a:rPr>
                        <a:t>병리학 </a:t>
                      </a:r>
                      <a:r>
                        <a:rPr lang="en-US" altLang="ko-KR" dirty="0">
                          <a:solidFill>
                            <a:srgbClr val="000000"/>
                          </a:solidFill>
                        </a:rPr>
                        <a:t>(2-1)</a:t>
                      </a:r>
                      <a:endParaRPr lang="ko-KR" altLang="en-US" dirty="0">
                        <a:solidFill>
                          <a:srgbClr val="000000"/>
                        </a:solidFill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 err="1">
                          <a:solidFill>
                            <a:srgbClr val="000000"/>
                          </a:solidFill>
                        </a:rPr>
                        <a:t>해부생리학</a:t>
                      </a:r>
                      <a:r>
                        <a:rPr lang="ko-KR" altLang="en-US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altLang="ko-KR" dirty="0">
                          <a:solidFill>
                            <a:srgbClr val="000000"/>
                          </a:solidFill>
                        </a:rPr>
                        <a:t>(1-1)</a:t>
                      </a:r>
                      <a:endParaRPr lang="ko-KR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627693"/>
                  </a:ext>
                </a:extLst>
              </a:tr>
              <a:tr h="909758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rgbClr val="000000"/>
                          </a:solidFill>
                        </a:rPr>
                        <a:t>보건의료정보관리학 </a:t>
                      </a:r>
                      <a:r>
                        <a:rPr lang="en-US" altLang="ko-KR" dirty="0">
                          <a:solidFill>
                            <a:srgbClr val="000000"/>
                          </a:solidFill>
                        </a:rPr>
                        <a:t>(2-1)</a:t>
                      </a:r>
                      <a:endParaRPr lang="ko-KR" alt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180610"/>
                  </a:ext>
                </a:extLst>
              </a:tr>
            </a:tbl>
          </a:graphicData>
        </a:graphic>
      </p:graphicFrame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83A83548-EB18-4775-BF70-71A6F9064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538482"/>
              </p:ext>
            </p:extLst>
          </p:nvPr>
        </p:nvGraphicFramePr>
        <p:xfrm>
          <a:off x="9074651" y="7392620"/>
          <a:ext cx="6929903" cy="60433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9903">
                  <a:extLst>
                    <a:ext uri="{9D8B030D-6E8A-4147-A177-3AD203B41FA5}">
                      <a16:colId xmlns:a16="http://schemas.microsoft.com/office/drawing/2014/main" val="278387639"/>
                    </a:ext>
                  </a:extLst>
                </a:gridCol>
              </a:tblGrid>
              <a:tr h="871337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후수과목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학년</a:t>
                      </a:r>
                      <a:r>
                        <a:rPr lang="en-US" altLang="ko-KR" dirty="0"/>
                        <a:t>-</a:t>
                      </a:r>
                      <a:r>
                        <a:rPr lang="ko-KR" altLang="en-US" dirty="0"/>
                        <a:t>학기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418388"/>
                  </a:ext>
                </a:extLst>
              </a:tr>
              <a:tr h="72873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rgbClr val="000000"/>
                          </a:solidFill>
                        </a:rPr>
                        <a:t>질병 및 의료행위 분류 기초</a:t>
                      </a:r>
                      <a:r>
                        <a:rPr lang="en-US" altLang="ko-KR" dirty="0">
                          <a:solidFill>
                            <a:srgbClr val="000000"/>
                          </a:solidFill>
                        </a:rPr>
                        <a:t>(3-1)</a:t>
                      </a:r>
                      <a:endParaRPr lang="ko-KR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7F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627693"/>
                  </a:ext>
                </a:extLst>
              </a:tr>
              <a:tr h="728736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dirty="0">
                          <a:solidFill>
                            <a:srgbClr val="000000"/>
                          </a:solidFill>
                        </a:rPr>
                        <a:t>질병 및 의료행위 분류 심화</a:t>
                      </a:r>
                      <a:r>
                        <a:rPr lang="en-US" altLang="ko-KR" dirty="0">
                          <a:solidFill>
                            <a:srgbClr val="000000"/>
                          </a:solidFill>
                        </a:rPr>
                        <a:t>(3-2)</a:t>
                      </a:r>
                      <a:endParaRPr lang="ko-KR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D7F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08657"/>
                  </a:ext>
                </a:extLst>
              </a:tr>
              <a:tr h="2794212"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>
                          <a:solidFill>
                            <a:srgbClr val="000000"/>
                          </a:solidFill>
                        </a:rPr>
                        <a:t>건강보험이론 및 실무 </a:t>
                      </a:r>
                      <a:r>
                        <a:rPr lang="en-US" altLang="ko-KR" dirty="0">
                          <a:solidFill>
                            <a:srgbClr val="000000"/>
                          </a:solidFill>
                        </a:rPr>
                        <a:t>(2-2)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>
                          <a:solidFill>
                            <a:srgbClr val="000000"/>
                          </a:solidFill>
                        </a:rPr>
                        <a:t>의무기록정보분석 실무 </a:t>
                      </a:r>
                      <a:r>
                        <a:rPr lang="en-US" altLang="ko-KR" dirty="0">
                          <a:solidFill>
                            <a:srgbClr val="000000"/>
                          </a:solidFill>
                        </a:rPr>
                        <a:t>(3-2)</a:t>
                      </a:r>
                    </a:p>
                    <a:p>
                      <a:pPr latinLnBrk="1">
                        <a:lnSpc>
                          <a:spcPct val="150000"/>
                        </a:lnSpc>
                      </a:pPr>
                      <a:r>
                        <a:rPr lang="ko-KR" altLang="en-US" dirty="0">
                          <a:solidFill>
                            <a:srgbClr val="000000"/>
                          </a:solidFill>
                        </a:rPr>
                        <a:t>암등록 </a:t>
                      </a:r>
                      <a:r>
                        <a:rPr lang="en-US" altLang="ko-KR" dirty="0">
                          <a:solidFill>
                            <a:srgbClr val="000000"/>
                          </a:solidFill>
                        </a:rPr>
                        <a:t>(3-1)</a:t>
                      </a:r>
                      <a:endParaRPr lang="ko-KR" alt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794888"/>
                  </a:ext>
                </a:extLst>
              </a:tr>
              <a:tr h="920319">
                <a:tc>
                  <a:txBody>
                    <a:bodyPr/>
                    <a:lstStyle/>
                    <a:p>
                      <a:pPr algn="l" latinLnBrk="1">
                        <a:lnSpc>
                          <a:spcPct val="150000"/>
                        </a:lnSpc>
                      </a:pPr>
                      <a:r>
                        <a:rPr lang="ko-KR" altLang="en-US" dirty="0">
                          <a:solidFill>
                            <a:srgbClr val="000000"/>
                          </a:solidFill>
                        </a:rPr>
                        <a:t>    보건의료정보관리실무 </a:t>
                      </a:r>
                      <a:r>
                        <a:rPr lang="en-US" altLang="ko-KR" dirty="0">
                          <a:solidFill>
                            <a:srgbClr val="000000"/>
                          </a:solidFill>
                        </a:rPr>
                        <a:t>(4-1)</a:t>
                      </a:r>
                      <a:endParaRPr lang="ko-KR" alt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180610"/>
                  </a:ext>
                </a:extLst>
              </a:tr>
            </a:tbl>
          </a:graphicData>
        </a:graphic>
      </p:graphicFrame>
      <p:graphicFrame>
        <p:nvGraphicFramePr>
          <p:cNvPr id="17" name="표 16">
            <a:extLst>
              <a:ext uri="{FF2B5EF4-FFF2-40B4-BE49-F238E27FC236}">
                <a16:creationId xmlns:a16="http://schemas.microsoft.com/office/drawing/2014/main" id="{9ADF1BC2-0130-483E-B52E-209A83790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808920"/>
              </p:ext>
            </p:extLst>
          </p:nvPr>
        </p:nvGraphicFramePr>
        <p:xfrm>
          <a:off x="17156382" y="7392620"/>
          <a:ext cx="6771836" cy="1979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1836">
                  <a:extLst>
                    <a:ext uri="{9D8B030D-6E8A-4147-A177-3AD203B41FA5}">
                      <a16:colId xmlns:a16="http://schemas.microsoft.com/office/drawing/2014/main" val="278387639"/>
                    </a:ext>
                  </a:extLst>
                </a:gridCol>
              </a:tblGrid>
              <a:tr h="83762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후수과목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학년</a:t>
                      </a:r>
                      <a:r>
                        <a:rPr lang="en-US" altLang="ko-KR" dirty="0"/>
                        <a:t>-</a:t>
                      </a:r>
                      <a:r>
                        <a:rPr lang="ko-KR" altLang="en-US" dirty="0"/>
                        <a:t>학기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34418388"/>
                  </a:ext>
                </a:extLst>
              </a:tr>
              <a:tr h="1141632">
                <a:tc>
                  <a:txBody>
                    <a:bodyPr/>
                    <a:lstStyle/>
                    <a:p>
                      <a:pPr latinLnBrk="1">
                        <a:lnSpc>
                          <a:spcPct val="100000"/>
                        </a:lnSpc>
                      </a:pPr>
                      <a:r>
                        <a:rPr lang="ko-KR" altLang="en-US" dirty="0">
                          <a:solidFill>
                            <a:srgbClr val="000000"/>
                          </a:solidFill>
                        </a:rPr>
                        <a:t>의무기록정보 질 향상 실무</a:t>
                      </a:r>
                      <a:r>
                        <a:rPr lang="en-US" altLang="ko-KR" dirty="0">
                          <a:solidFill>
                            <a:srgbClr val="000000"/>
                          </a:solidFill>
                        </a:rPr>
                        <a:t>(3-2)</a:t>
                      </a:r>
                      <a:endParaRPr lang="ko-KR" altLang="en-US" dirty="0">
                        <a:solidFill>
                          <a:srgbClr val="000000"/>
                        </a:solidFill>
                      </a:endParaRPr>
                    </a:p>
                  </a:txBody>
                  <a:tcPr anchor="ctr">
                    <a:solidFill>
                      <a:srgbClr val="D7F4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627693"/>
                  </a:ext>
                </a:extLst>
              </a:tr>
            </a:tbl>
          </a:graphicData>
        </a:graphic>
      </p:graphicFrame>
      <p:sp>
        <p:nvSpPr>
          <p:cNvPr id="21" name="사각형: 둥근 모서리 8">
            <a:extLst>
              <a:ext uri="{FF2B5EF4-FFF2-40B4-BE49-F238E27FC236}">
                <a16:creationId xmlns:a16="http://schemas.microsoft.com/office/drawing/2014/main" id="{82950DF8-8481-4307-81D4-16BBA3687E54}"/>
              </a:ext>
            </a:extLst>
          </p:cNvPr>
          <p:cNvSpPr/>
          <p:nvPr/>
        </p:nvSpPr>
        <p:spPr>
          <a:xfrm>
            <a:off x="1127515" y="8198941"/>
            <a:ext cx="6771836" cy="3886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26F87B47-D563-4DD2-892F-42BF4190EA9D}"/>
              </a:ext>
            </a:extLst>
          </p:cNvPr>
          <p:cNvGrpSpPr/>
          <p:nvPr/>
        </p:nvGrpSpPr>
        <p:grpSpPr>
          <a:xfrm>
            <a:off x="1174050" y="7275080"/>
            <a:ext cx="14852640" cy="5170072"/>
            <a:chOff x="811741" y="1777775"/>
            <a:chExt cx="14852640" cy="5170072"/>
          </a:xfrm>
        </p:grpSpPr>
        <p:sp>
          <p:nvSpPr>
            <p:cNvPr id="23" name="사각형: 둥근 모서리 9">
              <a:extLst>
                <a:ext uri="{FF2B5EF4-FFF2-40B4-BE49-F238E27FC236}">
                  <a16:creationId xmlns:a16="http://schemas.microsoft.com/office/drawing/2014/main" id="{1EFEC0FB-7ECC-42B8-BA6B-490FD512DC20}"/>
                </a:ext>
              </a:extLst>
            </p:cNvPr>
            <p:cNvSpPr/>
            <p:nvPr/>
          </p:nvSpPr>
          <p:spPr>
            <a:xfrm>
              <a:off x="811741" y="1777775"/>
              <a:ext cx="6930163" cy="5123822"/>
            </a:xfrm>
            <a:prstGeom prst="roundRect">
              <a:avLst>
                <a:gd name="adj" fmla="val 7875"/>
              </a:avLst>
            </a:prstGeom>
            <a:noFill/>
            <a:ln w="2540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사각형: 둥근 모서리 16">
              <a:extLst>
                <a:ext uri="{FF2B5EF4-FFF2-40B4-BE49-F238E27FC236}">
                  <a16:creationId xmlns:a16="http://schemas.microsoft.com/office/drawing/2014/main" id="{599B85DA-10CF-4D7B-B86E-A79D2B7C720E}"/>
                </a:ext>
              </a:extLst>
            </p:cNvPr>
            <p:cNvSpPr/>
            <p:nvPr/>
          </p:nvSpPr>
          <p:spPr>
            <a:xfrm>
              <a:off x="8698515" y="1777775"/>
              <a:ext cx="6965866" cy="5170072"/>
            </a:xfrm>
            <a:prstGeom prst="roundRect">
              <a:avLst>
                <a:gd name="adj" fmla="val 7875"/>
              </a:avLst>
            </a:prstGeom>
            <a:noFill/>
            <a:ln w="2540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ko-KR" dirty="0"/>
            </a:p>
            <a:p>
              <a:pPr algn="ctr"/>
              <a:endParaRPr lang="ko-KR" altLang="en-US" dirty="0"/>
            </a:p>
          </p:txBody>
        </p:sp>
        <p:sp>
          <p:nvSpPr>
            <p:cNvPr id="25" name="오른쪽 화살표 19">
              <a:extLst>
                <a:ext uri="{FF2B5EF4-FFF2-40B4-BE49-F238E27FC236}">
                  <a16:creationId xmlns:a16="http://schemas.microsoft.com/office/drawing/2014/main" id="{5B5DA521-BBE1-4C3C-B118-FAE79215F5DE}"/>
                </a:ext>
              </a:extLst>
            </p:cNvPr>
            <p:cNvSpPr/>
            <p:nvPr/>
          </p:nvSpPr>
          <p:spPr>
            <a:xfrm>
              <a:off x="7814369" y="4525770"/>
              <a:ext cx="896619" cy="852056"/>
            </a:xfrm>
            <a:prstGeom prst="rightArrow">
              <a:avLst>
                <a:gd name="adj1" fmla="val 50000"/>
                <a:gd name="adj2" fmla="val 64634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057A0DF8-D5D7-450F-81FE-9F13AE50B2C1}"/>
              </a:ext>
            </a:extLst>
          </p:cNvPr>
          <p:cNvGrpSpPr/>
          <p:nvPr/>
        </p:nvGrpSpPr>
        <p:grpSpPr>
          <a:xfrm>
            <a:off x="9109261" y="8187091"/>
            <a:ext cx="14818957" cy="1445844"/>
            <a:chOff x="8746952" y="2689786"/>
            <a:chExt cx="14818957" cy="1445844"/>
          </a:xfrm>
        </p:grpSpPr>
        <p:sp>
          <p:nvSpPr>
            <p:cNvPr id="27" name="사각형: 둥근 모서리 11">
              <a:extLst>
                <a:ext uri="{FF2B5EF4-FFF2-40B4-BE49-F238E27FC236}">
                  <a16:creationId xmlns:a16="http://schemas.microsoft.com/office/drawing/2014/main" id="{255EAF95-3BD6-47FA-9CF3-433485EBC030}"/>
                </a:ext>
              </a:extLst>
            </p:cNvPr>
            <p:cNvSpPr/>
            <p:nvPr/>
          </p:nvSpPr>
          <p:spPr>
            <a:xfrm>
              <a:off x="16828002" y="2689786"/>
              <a:ext cx="6737907" cy="1215829"/>
            </a:xfrm>
            <a:prstGeom prst="roundRect">
              <a:avLst/>
            </a:prstGeom>
            <a:noFill/>
            <a:ln w="1270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사각형: 둥근 모서리 10">
              <a:extLst>
                <a:ext uri="{FF2B5EF4-FFF2-40B4-BE49-F238E27FC236}">
                  <a16:creationId xmlns:a16="http://schemas.microsoft.com/office/drawing/2014/main" id="{8C5841C4-4AD3-4944-BC9B-4EE6313D6F33}"/>
                </a:ext>
              </a:extLst>
            </p:cNvPr>
            <p:cNvSpPr/>
            <p:nvPr/>
          </p:nvSpPr>
          <p:spPr>
            <a:xfrm>
              <a:off x="8746952" y="2758279"/>
              <a:ext cx="6753641" cy="1377351"/>
            </a:xfrm>
            <a:prstGeom prst="roundRect">
              <a:avLst/>
            </a:prstGeom>
            <a:noFill/>
            <a:ln w="1270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9" name="오른쪽 화살표 19">
              <a:extLst>
                <a:ext uri="{FF2B5EF4-FFF2-40B4-BE49-F238E27FC236}">
                  <a16:creationId xmlns:a16="http://schemas.microsoft.com/office/drawing/2014/main" id="{D5A91216-726E-483C-A620-355A721C9D14}"/>
                </a:ext>
              </a:extLst>
            </p:cNvPr>
            <p:cNvSpPr/>
            <p:nvPr/>
          </p:nvSpPr>
          <p:spPr>
            <a:xfrm>
              <a:off x="15500593" y="2977041"/>
              <a:ext cx="1352009" cy="852056"/>
            </a:xfrm>
            <a:prstGeom prst="rightArrow">
              <a:avLst>
                <a:gd name="adj1" fmla="val 50000"/>
                <a:gd name="adj2" fmla="val 62195"/>
              </a:avLst>
            </a:prstGeom>
            <a:solidFill>
              <a:srgbClr val="FF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0" name="사각형: 둥근 모서리 23">
            <a:extLst>
              <a:ext uri="{FF2B5EF4-FFF2-40B4-BE49-F238E27FC236}">
                <a16:creationId xmlns:a16="http://schemas.microsoft.com/office/drawing/2014/main" id="{F3F54636-CAAE-45D3-92DB-33DEE3CB5A4C}"/>
              </a:ext>
            </a:extLst>
          </p:cNvPr>
          <p:cNvSpPr/>
          <p:nvPr/>
        </p:nvSpPr>
        <p:spPr>
          <a:xfrm>
            <a:off x="1310243" y="12537654"/>
            <a:ext cx="6793970" cy="852056"/>
          </a:xfrm>
          <a:prstGeom prst="roundRect">
            <a:avLst/>
          </a:prstGeom>
          <a:noFill/>
          <a:ln w="12700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오른쪽 화살표 19">
            <a:extLst>
              <a:ext uri="{FF2B5EF4-FFF2-40B4-BE49-F238E27FC236}">
                <a16:creationId xmlns:a16="http://schemas.microsoft.com/office/drawing/2014/main" id="{DE72547F-1F98-4587-890F-A5537001CE24}"/>
              </a:ext>
            </a:extLst>
          </p:cNvPr>
          <p:cNvSpPr/>
          <p:nvPr/>
        </p:nvSpPr>
        <p:spPr>
          <a:xfrm>
            <a:off x="8104214" y="12491403"/>
            <a:ext cx="1031126" cy="852056"/>
          </a:xfrm>
          <a:prstGeom prst="rightArrow">
            <a:avLst>
              <a:gd name="adj1" fmla="val 50000"/>
              <a:gd name="adj2" fmla="val 64634"/>
            </a:avLst>
          </a:prstGeom>
          <a:solidFill>
            <a:srgbClr val="519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3" name="사각형: 둥근 모서리 24">
            <a:extLst>
              <a:ext uri="{FF2B5EF4-FFF2-40B4-BE49-F238E27FC236}">
                <a16:creationId xmlns:a16="http://schemas.microsoft.com/office/drawing/2014/main" id="{9412AC2C-6438-4EBE-8CFB-CBAEB1D1E41C}"/>
              </a:ext>
            </a:extLst>
          </p:cNvPr>
          <p:cNvSpPr/>
          <p:nvPr/>
        </p:nvSpPr>
        <p:spPr>
          <a:xfrm>
            <a:off x="9109494" y="12537654"/>
            <a:ext cx="6917196" cy="898306"/>
          </a:xfrm>
          <a:prstGeom prst="roundRect">
            <a:avLst>
              <a:gd name="adj" fmla="val 26423"/>
            </a:avLst>
          </a:prstGeom>
          <a:noFill/>
          <a:ln w="127000">
            <a:solidFill>
              <a:srgbClr val="519F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52184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04BCEB-8356-2349-8DA0-C4E717A61103}"/>
              </a:ext>
            </a:extLst>
          </p:cNvPr>
          <p:cNvGrpSpPr/>
          <p:nvPr/>
        </p:nvGrpSpPr>
        <p:grpSpPr>
          <a:xfrm>
            <a:off x="6762793" y="364301"/>
            <a:ext cx="11543867" cy="1149516"/>
            <a:chOff x="8423643" y="988321"/>
            <a:chExt cx="7530364" cy="126575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7B8A6E-8AFB-784B-BA3F-26DD0FF1889D}"/>
                </a:ext>
              </a:extLst>
            </p:cNvPr>
            <p:cNvSpPr txBox="1"/>
            <p:nvPr/>
          </p:nvSpPr>
          <p:spPr>
            <a:xfrm>
              <a:off x="8423643" y="988321"/>
              <a:ext cx="7530364" cy="12200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>
                  <a:solidFill>
                    <a:schemeClr val="tx2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필수 이수 교과목</a:t>
              </a:r>
              <a:endParaRPr lang="en-US" sz="6600" b="1" dirty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112CAE-941E-1B4D-B112-9ED93D892FAF}"/>
                </a:ext>
              </a:extLst>
            </p:cNvPr>
            <p:cNvSpPr/>
            <p:nvPr/>
          </p:nvSpPr>
          <p:spPr>
            <a:xfrm>
              <a:off x="10470383" y="2208360"/>
              <a:ext cx="343688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hape 2937">
            <a:extLst>
              <a:ext uri="{FF2B5EF4-FFF2-40B4-BE49-F238E27FC236}">
                <a16:creationId xmlns:a16="http://schemas.microsoft.com/office/drawing/2014/main" id="{23C7A6EF-66F8-0F43-82DC-550F59137493}"/>
              </a:ext>
            </a:extLst>
          </p:cNvPr>
          <p:cNvSpPr/>
          <p:nvPr/>
        </p:nvSpPr>
        <p:spPr>
          <a:xfrm>
            <a:off x="3655997" y="5652539"/>
            <a:ext cx="1411178" cy="141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D8CBD8D1-C7AD-430D-8CA9-F6CAECE8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728" y="238257"/>
            <a:ext cx="1417352" cy="1360084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950577"/>
              </p:ext>
            </p:extLst>
          </p:nvPr>
        </p:nvGraphicFramePr>
        <p:xfrm>
          <a:off x="646880" y="2580293"/>
          <a:ext cx="11481859" cy="95946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357105">
                  <a:extLst>
                    <a:ext uri="{9D8B030D-6E8A-4147-A177-3AD203B41FA5}">
                      <a16:colId xmlns:a16="http://schemas.microsoft.com/office/drawing/2014/main" val="1331694702"/>
                    </a:ext>
                  </a:extLst>
                </a:gridCol>
                <a:gridCol w="2345952">
                  <a:extLst>
                    <a:ext uri="{9D8B030D-6E8A-4147-A177-3AD203B41FA5}">
                      <a16:colId xmlns:a16="http://schemas.microsoft.com/office/drawing/2014/main" val="3972582569"/>
                    </a:ext>
                  </a:extLst>
                </a:gridCol>
                <a:gridCol w="1724684">
                  <a:extLst>
                    <a:ext uri="{9D8B030D-6E8A-4147-A177-3AD203B41FA5}">
                      <a16:colId xmlns:a16="http://schemas.microsoft.com/office/drawing/2014/main" val="607872597"/>
                    </a:ext>
                  </a:extLst>
                </a:gridCol>
                <a:gridCol w="2054118">
                  <a:extLst>
                    <a:ext uri="{9D8B030D-6E8A-4147-A177-3AD203B41FA5}">
                      <a16:colId xmlns:a16="http://schemas.microsoft.com/office/drawing/2014/main" val="3082025534"/>
                    </a:ext>
                  </a:extLst>
                </a:gridCol>
              </a:tblGrid>
              <a:tr h="1008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교과목명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학년</a:t>
                      </a:r>
                      <a:r>
                        <a:rPr lang="en-US" altLang="ko-KR" sz="2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2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실습유무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421183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3200" dirty="0" err="1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해부생리학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1/1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20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87452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의학용어</a:t>
                      </a:r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기초</a:t>
                      </a:r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 </a:t>
                      </a:r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심화</a:t>
                      </a:r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1/2,</a:t>
                      </a:r>
                      <a:r>
                        <a:rPr lang="en-US" altLang="ko-KR" sz="3200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2/1</a:t>
                      </a:r>
                      <a:endParaRPr lang="en-US" altLang="ko-KR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3+3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20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283819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건강정보보호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2/2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20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1028434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보건의료데이터관리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2/1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6912863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보건의료조직관리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2/1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9621170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병리학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2/1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1699200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보건의료통계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2/2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6917411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보건의료정보관리학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2/1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6897510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건강보험이론 및 실무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2/2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132788"/>
                  </a:ext>
                </a:extLst>
              </a:tr>
            </a:tbl>
          </a:graphicData>
        </a:graphic>
      </p:graphicFrame>
      <p:graphicFrame>
        <p:nvGraphicFramePr>
          <p:cNvPr id="14" name="표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257226"/>
              </p:ext>
            </p:extLst>
          </p:nvPr>
        </p:nvGraphicFramePr>
        <p:xfrm>
          <a:off x="12534725" y="2580292"/>
          <a:ext cx="11481859" cy="95946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43056">
                  <a:extLst>
                    <a:ext uri="{9D8B030D-6E8A-4147-A177-3AD203B41FA5}">
                      <a16:colId xmlns:a16="http://schemas.microsoft.com/office/drawing/2014/main" val="1331694702"/>
                    </a:ext>
                  </a:extLst>
                </a:gridCol>
                <a:gridCol w="1915064">
                  <a:extLst>
                    <a:ext uri="{9D8B030D-6E8A-4147-A177-3AD203B41FA5}">
                      <a16:colId xmlns:a16="http://schemas.microsoft.com/office/drawing/2014/main" val="3972582569"/>
                    </a:ext>
                  </a:extLst>
                </a:gridCol>
                <a:gridCol w="1742536">
                  <a:extLst>
                    <a:ext uri="{9D8B030D-6E8A-4147-A177-3AD203B41FA5}">
                      <a16:colId xmlns:a16="http://schemas.microsoft.com/office/drawing/2014/main" val="607872597"/>
                    </a:ext>
                  </a:extLst>
                </a:gridCol>
                <a:gridCol w="1881203">
                  <a:extLst>
                    <a:ext uri="{9D8B030D-6E8A-4147-A177-3AD203B41FA5}">
                      <a16:colId xmlns:a16="http://schemas.microsoft.com/office/drawing/2014/main" val="3082025534"/>
                    </a:ext>
                  </a:extLst>
                </a:gridCol>
              </a:tblGrid>
              <a:tr h="1008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교과목명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학년</a:t>
                      </a:r>
                      <a:r>
                        <a:rPr lang="en-US" altLang="ko-KR" sz="2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2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실습유무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421183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질병및의료행위분류</a:t>
                      </a:r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기초</a:t>
                      </a:r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,</a:t>
                      </a:r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심화</a:t>
                      </a:r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3/1,3/2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3+3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87452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의료정보기술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283819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암등록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3/1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1028434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3200" baseline="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의무기록정보분석 실무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3/2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6912863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의무기록정보 질 향상 실무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3/2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69621170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의료의 질 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4/1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1699200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보건의료정보관리 실무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4/1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6917411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의료관계법규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4/1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86897510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현장실습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4/2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41327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816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04BCEB-8356-2349-8DA0-C4E717A61103}"/>
              </a:ext>
            </a:extLst>
          </p:cNvPr>
          <p:cNvGrpSpPr/>
          <p:nvPr/>
        </p:nvGrpSpPr>
        <p:grpSpPr>
          <a:xfrm>
            <a:off x="6762793" y="877621"/>
            <a:ext cx="11543867" cy="1149516"/>
            <a:chOff x="8423643" y="988321"/>
            <a:chExt cx="7530364" cy="126575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7B8A6E-8AFB-784B-BA3F-26DD0FF1889D}"/>
                </a:ext>
              </a:extLst>
            </p:cNvPr>
            <p:cNvSpPr txBox="1"/>
            <p:nvPr/>
          </p:nvSpPr>
          <p:spPr>
            <a:xfrm>
              <a:off x="8423643" y="988321"/>
              <a:ext cx="7530364" cy="12200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>
                  <a:solidFill>
                    <a:schemeClr val="tx2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선택 이수 교과목</a:t>
              </a:r>
              <a:endParaRPr lang="en-US" sz="6600" b="1" dirty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112CAE-941E-1B4D-B112-9ED93D892FAF}"/>
                </a:ext>
              </a:extLst>
            </p:cNvPr>
            <p:cNvSpPr/>
            <p:nvPr/>
          </p:nvSpPr>
          <p:spPr>
            <a:xfrm>
              <a:off x="10470383" y="2208360"/>
              <a:ext cx="343688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hape 2937">
            <a:extLst>
              <a:ext uri="{FF2B5EF4-FFF2-40B4-BE49-F238E27FC236}">
                <a16:creationId xmlns:a16="http://schemas.microsoft.com/office/drawing/2014/main" id="{23C7A6EF-66F8-0F43-82DC-550F59137493}"/>
              </a:ext>
            </a:extLst>
          </p:cNvPr>
          <p:cNvSpPr/>
          <p:nvPr/>
        </p:nvSpPr>
        <p:spPr>
          <a:xfrm>
            <a:off x="3655997" y="5652539"/>
            <a:ext cx="1411178" cy="141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D8CBD8D1-C7AD-430D-8CA9-F6CAECE8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728" y="238257"/>
            <a:ext cx="1417352" cy="1360084"/>
          </a:xfrm>
          <a:prstGeom prst="rect">
            <a:avLst/>
          </a:prstGeom>
        </p:spPr>
      </p:pic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807700"/>
              </p:ext>
            </p:extLst>
          </p:nvPr>
        </p:nvGraphicFramePr>
        <p:xfrm>
          <a:off x="2475680" y="3055742"/>
          <a:ext cx="19245634" cy="482445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122757">
                  <a:extLst>
                    <a:ext uri="{9D8B030D-6E8A-4147-A177-3AD203B41FA5}">
                      <a16:colId xmlns:a16="http://schemas.microsoft.com/office/drawing/2014/main" val="2102970538"/>
                    </a:ext>
                  </a:extLst>
                </a:gridCol>
                <a:gridCol w="6122757">
                  <a:extLst>
                    <a:ext uri="{9D8B030D-6E8A-4147-A177-3AD203B41FA5}">
                      <a16:colId xmlns:a16="http://schemas.microsoft.com/office/drawing/2014/main" val="1331694702"/>
                    </a:ext>
                  </a:extLst>
                </a:gridCol>
                <a:gridCol w="2681242">
                  <a:extLst>
                    <a:ext uri="{9D8B030D-6E8A-4147-A177-3AD203B41FA5}">
                      <a16:colId xmlns:a16="http://schemas.microsoft.com/office/drawing/2014/main" val="3972582569"/>
                    </a:ext>
                  </a:extLst>
                </a:gridCol>
                <a:gridCol w="1971180">
                  <a:extLst>
                    <a:ext uri="{9D8B030D-6E8A-4147-A177-3AD203B41FA5}">
                      <a16:colId xmlns:a16="http://schemas.microsoft.com/office/drawing/2014/main" val="607872597"/>
                    </a:ext>
                  </a:extLst>
                </a:gridCol>
                <a:gridCol w="2347698">
                  <a:extLst>
                    <a:ext uri="{9D8B030D-6E8A-4147-A177-3AD203B41FA5}">
                      <a16:colId xmlns:a16="http://schemas.microsoft.com/office/drawing/2014/main" val="3082025534"/>
                    </a:ext>
                  </a:extLst>
                </a:gridCol>
              </a:tblGrid>
              <a:tr h="10082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특성화 학습 영역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교과목명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학년</a:t>
                      </a:r>
                      <a:r>
                        <a:rPr lang="en-US" altLang="ko-KR" sz="3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3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실습유무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421183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보건의료정보학 및 서비스 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3200" dirty="0" err="1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고급통계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4/1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01587452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보건의료정보기술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U-Healthcare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2/1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5283819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보건의료정보학 및 서비스 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보건의료빅데이터 분석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3/1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21028434"/>
                  </a:ext>
                </a:extLst>
              </a:tr>
              <a:tr h="954039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3200" dirty="0">
                          <a:solidFill>
                            <a:schemeClr val="tx1">
                              <a:lumMod val="75000"/>
                            </a:schemeClr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보건의료정보관리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영상의학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3/2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</a:t>
                      </a:r>
                      <a:endParaRPr lang="ko-KR" altLang="en-US" sz="3200" dirty="0">
                        <a:solidFill>
                          <a:srgbClr val="000000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>
                          <a:solidFill>
                            <a:srgbClr val="000000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실습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69128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2357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2937">
            <a:extLst>
              <a:ext uri="{FF2B5EF4-FFF2-40B4-BE49-F238E27FC236}">
                <a16:creationId xmlns:a16="http://schemas.microsoft.com/office/drawing/2014/main" id="{23C7A6EF-66F8-0F43-82DC-550F59137493}"/>
              </a:ext>
            </a:extLst>
          </p:cNvPr>
          <p:cNvSpPr/>
          <p:nvPr/>
        </p:nvSpPr>
        <p:spPr>
          <a:xfrm>
            <a:off x="3655997" y="5652539"/>
            <a:ext cx="1411178" cy="141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D8CBD8D1-C7AD-430D-8CA9-F6CAECE8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728" y="238257"/>
            <a:ext cx="1417352" cy="1360084"/>
          </a:xfrm>
          <a:prstGeom prst="rect">
            <a:avLst/>
          </a:prstGeom>
        </p:spPr>
      </p:pic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2395448"/>
              </p:ext>
            </p:extLst>
          </p:nvPr>
        </p:nvGraphicFramePr>
        <p:xfrm>
          <a:off x="2587923" y="23760"/>
          <a:ext cx="19944274" cy="12113417"/>
        </p:xfrm>
        <a:graphic>
          <a:graphicData uri="http://schemas.openxmlformats.org/drawingml/2006/table">
            <a:tbl>
              <a:tblPr/>
              <a:tblGrid>
                <a:gridCol w="3204334">
                  <a:extLst>
                    <a:ext uri="{9D8B030D-6E8A-4147-A177-3AD203B41FA5}">
                      <a16:colId xmlns:a16="http://schemas.microsoft.com/office/drawing/2014/main" val="2816768450"/>
                    </a:ext>
                  </a:extLst>
                </a:gridCol>
                <a:gridCol w="2039347">
                  <a:extLst>
                    <a:ext uri="{9D8B030D-6E8A-4147-A177-3AD203B41FA5}">
                      <a16:colId xmlns:a16="http://schemas.microsoft.com/office/drawing/2014/main" val="529874432"/>
                    </a:ext>
                  </a:extLst>
                </a:gridCol>
                <a:gridCol w="1882412">
                  <a:extLst>
                    <a:ext uri="{9D8B030D-6E8A-4147-A177-3AD203B41FA5}">
                      <a16:colId xmlns:a16="http://schemas.microsoft.com/office/drawing/2014/main" val="2294189125"/>
                    </a:ext>
                  </a:extLst>
                </a:gridCol>
                <a:gridCol w="1882412">
                  <a:extLst>
                    <a:ext uri="{9D8B030D-6E8A-4147-A177-3AD203B41FA5}">
                      <a16:colId xmlns:a16="http://schemas.microsoft.com/office/drawing/2014/main" val="2547081779"/>
                    </a:ext>
                  </a:extLst>
                </a:gridCol>
                <a:gridCol w="1093992">
                  <a:extLst>
                    <a:ext uri="{9D8B030D-6E8A-4147-A177-3AD203B41FA5}">
                      <a16:colId xmlns:a16="http://schemas.microsoft.com/office/drawing/2014/main" val="1234054296"/>
                    </a:ext>
                  </a:extLst>
                </a:gridCol>
                <a:gridCol w="1093992">
                  <a:extLst>
                    <a:ext uri="{9D8B030D-6E8A-4147-A177-3AD203B41FA5}">
                      <a16:colId xmlns:a16="http://schemas.microsoft.com/office/drawing/2014/main" val="1725644589"/>
                    </a:ext>
                  </a:extLst>
                </a:gridCol>
                <a:gridCol w="1093992">
                  <a:extLst>
                    <a:ext uri="{9D8B030D-6E8A-4147-A177-3AD203B41FA5}">
                      <a16:colId xmlns:a16="http://schemas.microsoft.com/office/drawing/2014/main" val="3009049087"/>
                    </a:ext>
                  </a:extLst>
                </a:gridCol>
                <a:gridCol w="1093992">
                  <a:extLst>
                    <a:ext uri="{9D8B030D-6E8A-4147-A177-3AD203B41FA5}">
                      <a16:colId xmlns:a16="http://schemas.microsoft.com/office/drawing/2014/main" val="1573011799"/>
                    </a:ext>
                  </a:extLst>
                </a:gridCol>
                <a:gridCol w="1093992">
                  <a:extLst>
                    <a:ext uri="{9D8B030D-6E8A-4147-A177-3AD203B41FA5}">
                      <a16:colId xmlns:a16="http://schemas.microsoft.com/office/drawing/2014/main" val="886200559"/>
                    </a:ext>
                  </a:extLst>
                </a:gridCol>
                <a:gridCol w="1093992">
                  <a:extLst>
                    <a:ext uri="{9D8B030D-6E8A-4147-A177-3AD203B41FA5}">
                      <a16:colId xmlns:a16="http://schemas.microsoft.com/office/drawing/2014/main" val="111227936"/>
                    </a:ext>
                  </a:extLst>
                </a:gridCol>
                <a:gridCol w="1093992">
                  <a:extLst>
                    <a:ext uri="{9D8B030D-6E8A-4147-A177-3AD203B41FA5}">
                      <a16:colId xmlns:a16="http://schemas.microsoft.com/office/drawing/2014/main" val="595345667"/>
                    </a:ext>
                  </a:extLst>
                </a:gridCol>
                <a:gridCol w="1093992">
                  <a:extLst>
                    <a:ext uri="{9D8B030D-6E8A-4147-A177-3AD203B41FA5}">
                      <a16:colId xmlns:a16="http://schemas.microsoft.com/office/drawing/2014/main" val="1607483202"/>
                    </a:ext>
                  </a:extLst>
                </a:gridCol>
                <a:gridCol w="1093992">
                  <a:extLst>
                    <a:ext uri="{9D8B030D-6E8A-4147-A177-3AD203B41FA5}">
                      <a16:colId xmlns:a16="http://schemas.microsoft.com/office/drawing/2014/main" val="2175696288"/>
                    </a:ext>
                  </a:extLst>
                </a:gridCol>
                <a:gridCol w="1089841">
                  <a:extLst>
                    <a:ext uri="{9D8B030D-6E8A-4147-A177-3AD203B41FA5}">
                      <a16:colId xmlns:a16="http://schemas.microsoft.com/office/drawing/2014/main" val="68915354"/>
                    </a:ext>
                  </a:extLst>
                </a:gridCol>
              </a:tblGrid>
              <a:tr h="4778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교과목</a:t>
                      </a:r>
                      <a:endParaRPr lang="ko-KR" altLang="en-US" sz="20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교과구분</a:t>
                      </a:r>
                      <a:endParaRPr lang="ko-KR" altLang="en-US" sz="2000" kern="0" spc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20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학점 </a:t>
                      </a:r>
                      <a:r>
                        <a:rPr lang="en-US" altLang="ko-KR" sz="2000" b="1" kern="0" spc="-20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2000" b="1" kern="0" spc="-200" dirty="0" err="1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시수</a:t>
                      </a:r>
                      <a:r>
                        <a:rPr lang="en-US" altLang="ko-KR" sz="2000" b="1" kern="0" spc="-20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</a:t>
                      </a:r>
                      <a:endParaRPr lang="ko-KR" altLang="en-US" sz="20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200" dirty="0" err="1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이수학기</a:t>
                      </a:r>
                      <a:endParaRPr lang="ko-KR" altLang="en-US" sz="20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11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PO1</a:t>
                      </a:r>
                      <a:endParaRPr lang="en-US" sz="20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11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PO2</a:t>
                      </a:r>
                      <a:endParaRPr lang="en-US" sz="20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11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PO3</a:t>
                      </a:r>
                      <a:endParaRPr lang="en-US" sz="2000" kern="0" spc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11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PO4</a:t>
                      </a:r>
                      <a:endParaRPr lang="en-US" sz="20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11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PO5</a:t>
                      </a:r>
                      <a:endParaRPr lang="en-US" sz="20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11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PO6</a:t>
                      </a:r>
                      <a:endParaRPr lang="en-US" sz="20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11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PO7</a:t>
                      </a:r>
                      <a:endParaRPr lang="en-US" sz="20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11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PO8</a:t>
                      </a:r>
                      <a:endParaRPr lang="en-US" sz="20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11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PO9</a:t>
                      </a:r>
                      <a:endParaRPr lang="en-US" sz="20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27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PO10</a:t>
                      </a:r>
                      <a:endParaRPr lang="en-US" sz="20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766269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해부생리학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필수이수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 (3)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1-1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954909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의학용어 기초</a:t>
                      </a: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필수이수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 (3)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1-2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410166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의학용어 심화</a:t>
                      </a: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필수이수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 (3)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2-1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6420643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보건의료정보관리학</a:t>
                      </a: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필수이수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 (3)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2-1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423948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보건의료데이터관리</a:t>
                      </a: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필수이수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(2)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2-1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83009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U–Healthcare</a:t>
                      </a: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선택이수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 (3)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2-1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7105626"/>
                  </a:ext>
                </a:extLst>
              </a:tr>
              <a:tr h="58521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보건의료조직</a:t>
                      </a:r>
                      <a:r>
                        <a:rPr lang="ko-KR" altLang="en-US" sz="2000" b="1" kern="0" spc="0" baseline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관리</a:t>
                      </a: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필수이수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(2)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2-1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654757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병리학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필수이수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 (3)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2-1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7891210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보건의료통계</a:t>
                      </a: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필수이수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(2)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2-2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5597368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건강정보보호</a:t>
                      </a: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필수이수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(2)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2-2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427153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ctr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건강보험이론및실무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필수이수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(2)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2-2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434" rtl="0" eaLnBrk="1" fontAlgn="base" latinLnBrk="0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752447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보건의료빅데이터분석</a:t>
                      </a: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선택이수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 (3)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3-1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324897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질병 및 의료행위분류 기초</a:t>
                      </a: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필수이수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 (3)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3-1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1307735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의료정보기술</a:t>
                      </a: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필수이수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(2)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3-1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FF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845338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암등록</a:t>
                      </a: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필수이수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(2)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3-1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3143191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의무기록정보분석실무</a:t>
                      </a: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필수이수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 (3)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3-2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879026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질병및의료행위분류 심화</a:t>
                      </a: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필수이수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 (3)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3-2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6500663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의무기록정보질향상실무</a:t>
                      </a: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필수이수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(2)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3-2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909033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9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영상의학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선택이수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 (3)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3-2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6915425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의료의질관리</a:t>
                      </a: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필수이수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(2)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4-1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6612611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보건의료정보관리실무</a:t>
                      </a: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필수이수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(2)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4-1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573999"/>
                  </a:ext>
                </a:extLst>
              </a:tr>
              <a:tr h="477852">
                <a:tc rowSpan="2"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의료관계법규</a:t>
                      </a: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필수이수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(2)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4-1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275089"/>
                  </a:ext>
                </a:extLst>
              </a:tr>
              <a:tr h="597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선택이수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 (3) 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4-1</a:t>
                      </a:r>
                      <a:endParaRPr 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488905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고급통계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2376276"/>
                  </a:ext>
                </a:extLst>
              </a:tr>
              <a:tr h="477852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현장실습</a:t>
                      </a:r>
                    </a:p>
                  </a:txBody>
                  <a:tcPr marL="54964" marR="54964" marT="27482" marB="27482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3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필수이수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 (120)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kern="0" spc="-3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4-2</a:t>
                      </a:r>
                      <a:endParaRPr lang="en-US" sz="2000" b="1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kern="0" spc="0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●</a:t>
                      </a: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kern="0" spc="-30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54964" marR="54964" marT="27482" marB="2748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994009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8030" y="1138687"/>
            <a:ext cx="800219" cy="935103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ko-KR" altLang="en-US" sz="4000" b="1" dirty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교과목과 프로그램</a:t>
            </a:r>
            <a:r>
              <a:rPr lang="en-US" altLang="ko-KR" sz="4000" b="1" dirty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b="1" dirty="0" err="1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최종성과</a:t>
            </a:r>
            <a:r>
              <a:rPr lang="ko-KR" altLang="en-US" sz="4000" b="1" dirty="0">
                <a:solidFill>
                  <a:schemeClr val="accent3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연계</a:t>
            </a:r>
          </a:p>
        </p:txBody>
      </p:sp>
    </p:spTree>
    <p:extLst>
      <p:ext uri="{BB962C8B-B14F-4D97-AF65-F5344CB8AC3E}">
        <p14:creationId xmlns:p14="http://schemas.microsoft.com/office/powerpoint/2010/main" val="3297505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04BCEB-8356-2349-8DA0-C4E717A61103}"/>
              </a:ext>
            </a:extLst>
          </p:cNvPr>
          <p:cNvGrpSpPr/>
          <p:nvPr/>
        </p:nvGrpSpPr>
        <p:grpSpPr>
          <a:xfrm>
            <a:off x="1729990" y="1598341"/>
            <a:ext cx="7530364" cy="1338144"/>
            <a:chOff x="9721051" y="1598341"/>
            <a:chExt cx="7530364" cy="13381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7B8A6E-8AFB-784B-BA3F-26DD0FF1889D}"/>
                </a:ext>
              </a:extLst>
            </p:cNvPr>
            <p:cNvSpPr txBox="1"/>
            <p:nvPr/>
          </p:nvSpPr>
          <p:spPr>
            <a:xfrm>
              <a:off x="9721051" y="1598341"/>
              <a:ext cx="7530364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ko-KR" altLang="en-US" sz="6600" b="1" dirty="0">
                  <a:solidFill>
                    <a:schemeClr val="tx2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국가시험 정보</a:t>
              </a:r>
              <a:endParaRPr lang="en-US" sz="6600" b="1" dirty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112CAE-941E-1B4D-B112-9ED93D892FAF}"/>
                </a:ext>
              </a:extLst>
            </p:cNvPr>
            <p:cNvSpPr/>
            <p:nvPr/>
          </p:nvSpPr>
          <p:spPr>
            <a:xfrm>
              <a:off x="9866163" y="2890766"/>
              <a:ext cx="343688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Shape 2540">
            <a:extLst>
              <a:ext uri="{FF2B5EF4-FFF2-40B4-BE49-F238E27FC236}">
                <a16:creationId xmlns:a16="http://schemas.microsoft.com/office/drawing/2014/main" id="{161C3A64-6C33-3C4B-BD15-FF29D095BBB3}"/>
              </a:ext>
            </a:extLst>
          </p:cNvPr>
          <p:cNvSpPr/>
          <p:nvPr/>
        </p:nvSpPr>
        <p:spPr>
          <a:xfrm>
            <a:off x="874440" y="3868701"/>
            <a:ext cx="782029" cy="782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1" name="Shape 2540">
            <a:extLst>
              <a:ext uri="{FF2B5EF4-FFF2-40B4-BE49-F238E27FC236}">
                <a16:creationId xmlns:a16="http://schemas.microsoft.com/office/drawing/2014/main" id="{6D838EF4-899B-4844-BD1F-4176833CDF3D}"/>
              </a:ext>
            </a:extLst>
          </p:cNvPr>
          <p:cNvSpPr/>
          <p:nvPr/>
        </p:nvSpPr>
        <p:spPr>
          <a:xfrm>
            <a:off x="874440" y="6465478"/>
            <a:ext cx="782029" cy="782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26" name="Shape 2540">
            <a:extLst>
              <a:ext uri="{FF2B5EF4-FFF2-40B4-BE49-F238E27FC236}">
                <a16:creationId xmlns:a16="http://schemas.microsoft.com/office/drawing/2014/main" id="{00FCF763-B068-4C4D-8B2B-8164FA0E1962}"/>
              </a:ext>
            </a:extLst>
          </p:cNvPr>
          <p:cNvSpPr/>
          <p:nvPr/>
        </p:nvSpPr>
        <p:spPr>
          <a:xfrm>
            <a:off x="874440" y="9058364"/>
            <a:ext cx="782029" cy="7820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D8CBD8D1-C7AD-430D-8CA9-F6CAECE8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728" y="238257"/>
            <a:ext cx="1417352" cy="13600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77377" y="3596229"/>
            <a:ext cx="20820040" cy="193899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40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면허제도</a:t>
            </a:r>
            <a:r>
              <a:rPr lang="ko-KR" altLang="en-US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주무 부처 </a:t>
            </a:r>
            <a:r>
              <a:rPr lang="en-US" altLang="ko-KR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보건복지부</a:t>
            </a:r>
            <a:endParaRPr lang="en-US" altLang="ko-KR" sz="4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40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면허취득을</a:t>
            </a:r>
            <a:r>
              <a:rPr lang="ko-KR" altLang="en-US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위한 국가시험 </a:t>
            </a:r>
            <a:r>
              <a:rPr lang="ko-KR" altLang="en-US" sz="40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시행기관</a:t>
            </a:r>
            <a:endParaRPr lang="en-US" altLang="ko-KR" sz="4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4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한국보건의료인 </a:t>
            </a:r>
            <a:r>
              <a:rPr lang="ko-KR" altLang="en-US" sz="4000" b="1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국가시험원</a:t>
            </a:r>
            <a:r>
              <a:rPr lang="ko-KR" altLang="en-US" sz="4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000" b="1" dirty="0">
                <a:solidFill>
                  <a:srgbClr val="000000"/>
                </a:solidFill>
                <a:latin typeface="Corbel" panose="020B0503020204020204" pitchFamily="34" charset="0"/>
                <a:ea typeface="맑은 고딕" panose="020B0503020000020004" pitchFamily="50" charset="-127"/>
              </a:rPr>
              <a:t>http://www.kuksiwon.or.kr/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77376" y="6033873"/>
            <a:ext cx="20820041" cy="2554545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시험응시자격</a:t>
            </a:r>
            <a:endParaRPr lang="en-US" altLang="ko-KR" sz="4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40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인증학과의</a:t>
            </a:r>
            <a:r>
              <a:rPr lang="ko-KR" altLang="en-US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졸업자 또는 졸업예정자</a:t>
            </a:r>
            <a:r>
              <a:rPr lang="en-US" altLang="ko-KR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이듬해 </a:t>
            </a:r>
            <a:r>
              <a:rPr lang="en-US" altLang="ko-KR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이전 졸업</a:t>
            </a:r>
            <a:r>
              <a:rPr lang="en-US" altLang="ko-KR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en-US" altLang="ko-KR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동기간 내에 졸업하지 못한 경우 합격이 취소됨</a:t>
            </a:r>
            <a:endParaRPr lang="en-US" altLang="ko-KR" sz="4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- </a:t>
            </a:r>
            <a:r>
              <a:rPr lang="ko-KR" altLang="en-US" sz="40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인증학과의</a:t>
            </a:r>
            <a:r>
              <a:rPr lang="ko-KR" altLang="en-US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필수이수</a:t>
            </a:r>
            <a:r>
              <a:rPr lang="ko-KR" altLang="en-US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교과목을 모두 이수하고</a:t>
            </a:r>
            <a:r>
              <a:rPr lang="en-US" altLang="ko-KR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필수 및 선택 </a:t>
            </a:r>
            <a:r>
              <a:rPr lang="ko-KR" altLang="en-US" sz="40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이수학점을</a:t>
            </a:r>
            <a:r>
              <a:rPr lang="ko-KR" altLang="en-US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모두 이수한 자</a:t>
            </a:r>
            <a:endParaRPr lang="en-US" altLang="ko-KR" sz="4000" dirty="0">
              <a:solidFill>
                <a:srgbClr val="000000"/>
              </a:solidFill>
              <a:latin typeface="Corbel" panose="020B050302020402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277376" y="9087070"/>
            <a:ext cx="20820040" cy="193899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ko-KR" altLang="en-US" sz="40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시험시기</a:t>
            </a:r>
            <a:r>
              <a:rPr lang="ko-KR" altLang="en-US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매년 </a:t>
            </a:r>
            <a:r>
              <a:rPr lang="en-US" altLang="ko-KR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12</a:t>
            </a:r>
            <a:r>
              <a:rPr lang="ko-KR" altLang="en-US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월 첫째 주 토요일</a:t>
            </a:r>
            <a:endParaRPr lang="en-US" altLang="ko-KR" sz="40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시험방법 </a:t>
            </a:r>
            <a:r>
              <a:rPr lang="en-US" altLang="ko-KR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4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이론 및 실기시험 </a:t>
            </a:r>
            <a:r>
              <a:rPr lang="en-US" altLang="ko-KR" sz="4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각 </a:t>
            </a:r>
            <a:r>
              <a:rPr lang="en-US" altLang="ko-KR" sz="4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60%</a:t>
            </a:r>
            <a:r>
              <a:rPr lang="ko-KR" altLang="en-US" sz="4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이상 득점</a:t>
            </a:r>
            <a:r>
              <a:rPr lang="en-US" altLang="ko-KR" sz="4000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r>
              <a:rPr lang="ko-KR" altLang="en-US" sz="40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자세한 사항은 국시원 홈페이지조회</a:t>
            </a:r>
            <a:endParaRPr lang="en-US" altLang="ko-KR" sz="4000" b="1" dirty="0">
              <a:solidFill>
                <a:srgbClr val="000000"/>
              </a:solidFill>
              <a:latin typeface="Corbel" panose="020B0503020204020204" pitchFamily="34" charset="0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75451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5BC5E3-CEBB-DB44-8473-C047B9F51AE5}"/>
              </a:ext>
            </a:extLst>
          </p:cNvPr>
          <p:cNvSpPr/>
          <p:nvPr/>
        </p:nvSpPr>
        <p:spPr>
          <a:xfrm>
            <a:off x="1466" y="-19333"/>
            <a:ext cx="24377650" cy="137353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E04BCEB-8356-2349-8DA0-C4E717A61103}"/>
              </a:ext>
            </a:extLst>
          </p:cNvPr>
          <p:cNvGrpSpPr/>
          <p:nvPr/>
        </p:nvGrpSpPr>
        <p:grpSpPr>
          <a:xfrm>
            <a:off x="5145604" y="1598341"/>
            <a:ext cx="13556463" cy="2123658"/>
            <a:chOff x="8423643" y="1598341"/>
            <a:chExt cx="7530364" cy="212365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7B8A6E-8AFB-784B-BA3F-26DD0FF1889D}"/>
                </a:ext>
              </a:extLst>
            </p:cNvPr>
            <p:cNvSpPr txBox="1"/>
            <p:nvPr/>
          </p:nvSpPr>
          <p:spPr>
            <a:xfrm>
              <a:off x="8423643" y="1598341"/>
              <a:ext cx="7530364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>
                  <a:solidFill>
                    <a:schemeClr val="bg1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보건의료정보관리교육 프로그램</a:t>
              </a:r>
              <a:endParaRPr lang="en-US" sz="6600" b="1" dirty="0">
                <a:solidFill>
                  <a:schemeClr val="bg1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112CAE-941E-1B4D-B112-9ED93D892FAF}"/>
                </a:ext>
              </a:extLst>
            </p:cNvPr>
            <p:cNvSpPr/>
            <p:nvPr/>
          </p:nvSpPr>
          <p:spPr>
            <a:xfrm>
              <a:off x="10470383" y="2890766"/>
              <a:ext cx="343688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98121" y="3739252"/>
            <a:ext cx="17045796" cy="3008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44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프로그램 책임자</a:t>
            </a:r>
            <a:endParaRPr lang="en-US" altLang="ko-KR" sz="4400" b="1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</a:t>
            </a:r>
            <a:r>
              <a:rPr lang="ko-KR" altLang="en-US" sz="4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임지혜 교수</a:t>
            </a:r>
            <a:endParaRPr lang="en-US" altLang="ko-KR" sz="44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endParaRPr lang="ko-KR" altLang="en-US" sz="44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42845" y="6754163"/>
            <a:ext cx="1704579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ko-KR" altLang="en-US" sz="4400" b="1" dirty="0">
                <a:solidFill>
                  <a:srgbClr val="FFFF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관련 문의 사항</a:t>
            </a:r>
            <a:endParaRPr lang="en-US" altLang="ko-KR" sz="4400" b="1" dirty="0">
              <a:solidFill>
                <a:srgbClr val="FFFF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4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lang="ko-KR" altLang="en-US" sz="4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이메일 </a:t>
            </a:r>
            <a:r>
              <a:rPr lang="en-US" altLang="ko-KR" sz="4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limjiart@dau.ac.kr</a:t>
            </a:r>
          </a:p>
          <a:p>
            <a:pPr>
              <a:lnSpc>
                <a:spcPct val="150000"/>
              </a:lnSpc>
            </a:pPr>
            <a:r>
              <a:rPr lang="en-US" altLang="ko-KR" sz="4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lang="ko-KR" altLang="en-US" sz="4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전화 </a:t>
            </a:r>
            <a:r>
              <a:rPr lang="en-US" altLang="ko-KR" sz="4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051-200-7536</a:t>
            </a:r>
          </a:p>
          <a:p>
            <a:pPr>
              <a:lnSpc>
                <a:spcPct val="150000"/>
              </a:lnSpc>
            </a:pPr>
            <a:r>
              <a:rPr lang="en-US" altLang="ko-KR" sz="4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 - </a:t>
            </a:r>
            <a:r>
              <a:rPr lang="ko-KR" altLang="en-US" sz="4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연구실 </a:t>
            </a:r>
            <a:r>
              <a:rPr lang="en-US" altLang="ko-KR" sz="4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 S08-0306</a:t>
            </a:r>
          </a:p>
          <a:p>
            <a:pPr>
              <a:lnSpc>
                <a:spcPct val="150000"/>
              </a:lnSpc>
            </a:pPr>
            <a:r>
              <a:rPr lang="en-US" altLang="ko-KR" sz="4400" dirty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endParaRPr lang="ko-KR" altLang="en-US" sz="4400" dirty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4133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2937">
            <a:extLst>
              <a:ext uri="{FF2B5EF4-FFF2-40B4-BE49-F238E27FC236}">
                <a16:creationId xmlns:a16="http://schemas.microsoft.com/office/drawing/2014/main" id="{23C7A6EF-66F8-0F43-82DC-550F59137493}"/>
              </a:ext>
            </a:extLst>
          </p:cNvPr>
          <p:cNvSpPr/>
          <p:nvPr/>
        </p:nvSpPr>
        <p:spPr>
          <a:xfrm>
            <a:off x="3655997" y="5652539"/>
            <a:ext cx="1411178" cy="141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D8CBD8D1-C7AD-430D-8CA9-F6CAECE8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728" y="238257"/>
            <a:ext cx="1417352" cy="1360084"/>
          </a:xfrm>
          <a:prstGeom prst="rect">
            <a:avLst/>
          </a:prstGeom>
        </p:spPr>
      </p:pic>
      <p:sp>
        <p:nvSpPr>
          <p:cNvPr id="9" name="Alternate Process 65">
            <a:extLst>
              <a:ext uri="{FF2B5EF4-FFF2-40B4-BE49-F238E27FC236}">
                <a16:creationId xmlns:a16="http://schemas.microsoft.com/office/drawing/2014/main" id="{E76222E6-4DBF-4DC1-AB35-A90D7CB4EF34}"/>
              </a:ext>
            </a:extLst>
          </p:cNvPr>
          <p:cNvSpPr/>
          <p:nvPr/>
        </p:nvSpPr>
        <p:spPr>
          <a:xfrm>
            <a:off x="504313" y="3039581"/>
            <a:ext cx="2787874" cy="2867528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2624">
            <a:extLst>
              <a:ext uri="{FF2B5EF4-FFF2-40B4-BE49-F238E27FC236}">
                <a16:creationId xmlns:a16="http://schemas.microsoft.com/office/drawing/2014/main" id="{7A1D2AE7-B538-460B-A488-549253BD190C}"/>
              </a:ext>
            </a:extLst>
          </p:cNvPr>
          <p:cNvSpPr/>
          <p:nvPr/>
        </p:nvSpPr>
        <p:spPr>
          <a:xfrm>
            <a:off x="1192661" y="3661990"/>
            <a:ext cx="1411178" cy="141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31374-F315-4513-B3BF-0556094ECDEF}"/>
              </a:ext>
            </a:extLst>
          </p:cNvPr>
          <p:cNvSpPr txBox="1"/>
          <p:nvPr/>
        </p:nvSpPr>
        <p:spPr>
          <a:xfrm>
            <a:off x="328064" y="525747"/>
            <a:ext cx="45038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solidFill>
                  <a:srgbClr val="000000"/>
                </a:solidFill>
              </a:rPr>
              <a:t>학과의 교육목표</a:t>
            </a:r>
            <a:endParaRPr lang="en-US" altLang="ko-KR" sz="4000" b="1" dirty="0">
              <a:solidFill>
                <a:srgbClr val="000000"/>
              </a:solidFill>
            </a:endParaRPr>
          </a:p>
          <a:p>
            <a:r>
              <a:rPr lang="ko-KR" altLang="en-US" sz="4000" b="1" dirty="0">
                <a:solidFill>
                  <a:srgbClr val="000000"/>
                </a:solidFill>
              </a:rPr>
              <a:t>및 </a:t>
            </a:r>
            <a:r>
              <a:rPr lang="ko-KR" altLang="en-US" sz="4000" b="1" dirty="0" err="1">
                <a:solidFill>
                  <a:srgbClr val="000000"/>
                </a:solidFill>
              </a:rPr>
              <a:t>인재상</a:t>
            </a:r>
            <a:endParaRPr lang="ko-KR" altLang="en-US" sz="4000" b="1" dirty="0">
              <a:solidFill>
                <a:srgbClr val="000000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5173370" y="238257"/>
            <a:ext cx="16478932" cy="13184444"/>
            <a:chOff x="112295" y="-2173322"/>
            <a:chExt cx="12155111" cy="10223338"/>
          </a:xfrm>
        </p:grpSpPr>
        <p:pic>
          <p:nvPicPr>
            <p:cNvPr id="13" name="그림 3" descr="rrect(투명)01-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8732" y="3411062"/>
              <a:ext cx="4854926" cy="394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그림 3" descr="rrect(투명)01-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0278" y="907122"/>
              <a:ext cx="4943379" cy="3590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그림 14" descr="rrect(투명)01-0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95" y="-2173322"/>
              <a:ext cx="12155111" cy="1433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그림 6" descr="오각형 블록(11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32" y="-1749637"/>
              <a:ext cx="1899507" cy="633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513346" y="-1640151"/>
              <a:ext cx="9502191" cy="4057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4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차산업혁명시대를 선도하는 보건의료정보 </a:t>
              </a:r>
              <a:r>
                <a:rPr kumimoji="0" lang="en-US" altLang="ko-KR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SMART</a:t>
              </a: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전문인재 양성</a:t>
              </a:r>
            </a:p>
          </p:txBody>
        </p:sp>
        <p:sp>
          <p:nvSpPr>
            <p:cNvPr id="18" name="AutoShape 1072"/>
            <p:cNvSpPr>
              <a:spLocks noChangeArrowheads="1"/>
            </p:cNvSpPr>
            <p:nvPr/>
          </p:nvSpPr>
          <p:spPr bwMode="auto">
            <a:xfrm>
              <a:off x="727222" y="184640"/>
              <a:ext cx="1402772" cy="12960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5000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HY각헤드라인M"/>
              </a:endParaRPr>
            </a:p>
          </p:txBody>
        </p:sp>
        <p:sp>
          <p:nvSpPr>
            <p:cNvPr id="19" name="AutoShape 1073"/>
            <p:cNvSpPr>
              <a:spLocks noChangeArrowheads="1"/>
            </p:cNvSpPr>
            <p:nvPr/>
          </p:nvSpPr>
          <p:spPr bwMode="auto">
            <a:xfrm>
              <a:off x="801294" y="221349"/>
              <a:ext cx="1255963" cy="1188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53B1BA">
                    <a:shade val="30000"/>
                    <a:satMod val="115000"/>
                  </a:srgbClr>
                </a:gs>
                <a:gs pos="50000">
                  <a:srgbClr val="53B1BA">
                    <a:shade val="67500"/>
                    <a:satMod val="115000"/>
                  </a:srgbClr>
                </a:gs>
                <a:gs pos="100000">
                  <a:srgbClr val="53B1BA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HY각헤드라인M"/>
              </a:endParaRPr>
            </a:p>
          </p:txBody>
        </p:sp>
        <p:sp>
          <p:nvSpPr>
            <p:cNvPr id="20" name="AutoShape 1072"/>
            <p:cNvSpPr>
              <a:spLocks noChangeArrowheads="1"/>
            </p:cNvSpPr>
            <p:nvPr/>
          </p:nvSpPr>
          <p:spPr bwMode="auto">
            <a:xfrm>
              <a:off x="896094" y="314535"/>
              <a:ext cx="1078036" cy="10080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5000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HY각헤드라인M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21592" y="-1684072"/>
              <a:ext cx="1371653" cy="453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비 전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81048" y="447524"/>
              <a:ext cx="1371653" cy="73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교육</a:t>
              </a:r>
              <a:endPara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목적</a:t>
              </a:r>
            </a:p>
          </p:txBody>
        </p:sp>
        <p:sp>
          <p:nvSpPr>
            <p:cNvPr id="23" name="AutoShape 1072"/>
            <p:cNvSpPr>
              <a:spLocks noChangeArrowheads="1"/>
            </p:cNvSpPr>
            <p:nvPr/>
          </p:nvSpPr>
          <p:spPr bwMode="auto">
            <a:xfrm>
              <a:off x="741736" y="1983002"/>
              <a:ext cx="1402772" cy="12960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5000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HY각헤드라인M"/>
              </a:endParaRPr>
            </a:p>
          </p:txBody>
        </p:sp>
        <p:sp>
          <p:nvSpPr>
            <p:cNvPr id="24" name="AutoShape 1073"/>
            <p:cNvSpPr>
              <a:spLocks noChangeArrowheads="1"/>
            </p:cNvSpPr>
            <p:nvPr/>
          </p:nvSpPr>
          <p:spPr bwMode="auto">
            <a:xfrm>
              <a:off x="815808" y="2019711"/>
              <a:ext cx="1255963" cy="1188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01C4FF">
                    <a:shade val="30000"/>
                    <a:satMod val="115000"/>
                  </a:srgbClr>
                </a:gs>
                <a:gs pos="50000">
                  <a:srgbClr val="01C4FF">
                    <a:shade val="67500"/>
                    <a:satMod val="115000"/>
                  </a:srgbClr>
                </a:gs>
                <a:gs pos="100000">
                  <a:srgbClr val="01C4FF">
                    <a:shade val="100000"/>
                    <a:satMod val="115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HY각헤드라인M"/>
              </a:endParaRPr>
            </a:p>
          </p:txBody>
        </p:sp>
        <p:sp>
          <p:nvSpPr>
            <p:cNvPr id="25" name="AutoShape 1072"/>
            <p:cNvSpPr>
              <a:spLocks noChangeArrowheads="1"/>
            </p:cNvSpPr>
            <p:nvPr/>
          </p:nvSpPr>
          <p:spPr bwMode="auto">
            <a:xfrm>
              <a:off x="910608" y="2112897"/>
              <a:ext cx="1078036" cy="10080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5000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HY각헤드라인M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95562" y="2245886"/>
              <a:ext cx="1371653" cy="73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교육</a:t>
              </a:r>
              <a:endParaRPr kumimoji="0" lang="en-US" altLang="ko-KR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목표</a:t>
              </a:r>
            </a:p>
          </p:txBody>
        </p:sp>
        <p:sp>
          <p:nvSpPr>
            <p:cNvPr id="27" name="AutoShape 6"/>
            <p:cNvSpPr>
              <a:spLocks noChangeArrowheads="1"/>
            </p:cNvSpPr>
            <p:nvPr/>
          </p:nvSpPr>
          <p:spPr bwMode="auto">
            <a:xfrm rot="16200000">
              <a:off x="3571102" y="-793601"/>
              <a:ext cx="1685332" cy="3011282"/>
            </a:xfrm>
            <a:custGeom>
              <a:avLst/>
              <a:gdLst>
                <a:gd name="connsiteX0" fmla="*/ 0 w 977900"/>
                <a:gd name="connsiteY0" fmla="*/ 209599 h 1806575"/>
                <a:gd name="connsiteX1" fmla="*/ 642402 w 977900"/>
                <a:gd name="connsiteY1" fmla="*/ 209599 h 1806575"/>
                <a:gd name="connsiteX2" fmla="*/ 642402 w 977900"/>
                <a:gd name="connsiteY2" fmla="*/ 0 h 1806575"/>
                <a:gd name="connsiteX3" fmla="*/ 977900 w 977900"/>
                <a:gd name="connsiteY3" fmla="*/ 903288 h 1806575"/>
                <a:gd name="connsiteX4" fmla="*/ 642402 w 977900"/>
                <a:gd name="connsiteY4" fmla="*/ 1806575 h 1806575"/>
                <a:gd name="connsiteX5" fmla="*/ 642402 w 977900"/>
                <a:gd name="connsiteY5" fmla="*/ 1596976 h 1806575"/>
                <a:gd name="connsiteX6" fmla="*/ 0 w 977900"/>
                <a:gd name="connsiteY6" fmla="*/ 1596976 h 1806575"/>
                <a:gd name="connsiteX7" fmla="*/ 0 w 977900"/>
                <a:gd name="connsiteY7" fmla="*/ 209599 h 1806575"/>
                <a:gd name="connsiteX0" fmla="*/ 0 w 1166159"/>
                <a:gd name="connsiteY0" fmla="*/ 0 h 2094518"/>
                <a:gd name="connsiteX1" fmla="*/ 830661 w 1166159"/>
                <a:gd name="connsiteY1" fmla="*/ 497542 h 2094518"/>
                <a:gd name="connsiteX2" fmla="*/ 830661 w 1166159"/>
                <a:gd name="connsiteY2" fmla="*/ 287943 h 2094518"/>
                <a:gd name="connsiteX3" fmla="*/ 1166159 w 1166159"/>
                <a:gd name="connsiteY3" fmla="*/ 1191231 h 2094518"/>
                <a:gd name="connsiteX4" fmla="*/ 830661 w 1166159"/>
                <a:gd name="connsiteY4" fmla="*/ 2094518 h 2094518"/>
                <a:gd name="connsiteX5" fmla="*/ 830661 w 1166159"/>
                <a:gd name="connsiteY5" fmla="*/ 1884919 h 2094518"/>
                <a:gd name="connsiteX6" fmla="*/ 188259 w 1166159"/>
                <a:gd name="connsiteY6" fmla="*/ 1884919 h 2094518"/>
                <a:gd name="connsiteX7" fmla="*/ 0 w 1166159"/>
                <a:gd name="connsiteY7" fmla="*/ 0 h 2094518"/>
                <a:gd name="connsiteX0" fmla="*/ 26894 w 1193053"/>
                <a:gd name="connsiteY0" fmla="*/ 0 h 2221095"/>
                <a:gd name="connsiteX1" fmla="*/ 857555 w 1193053"/>
                <a:gd name="connsiteY1" fmla="*/ 497542 h 2221095"/>
                <a:gd name="connsiteX2" fmla="*/ 857555 w 1193053"/>
                <a:gd name="connsiteY2" fmla="*/ 287943 h 2221095"/>
                <a:gd name="connsiteX3" fmla="*/ 1193053 w 1193053"/>
                <a:gd name="connsiteY3" fmla="*/ 1191231 h 2221095"/>
                <a:gd name="connsiteX4" fmla="*/ 857555 w 1193053"/>
                <a:gd name="connsiteY4" fmla="*/ 2094518 h 2221095"/>
                <a:gd name="connsiteX5" fmla="*/ 857555 w 1193053"/>
                <a:gd name="connsiteY5" fmla="*/ 1884919 h 2221095"/>
                <a:gd name="connsiteX6" fmla="*/ 0 w 1193053"/>
                <a:gd name="connsiteY6" fmla="*/ 2221095 h 2221095"/>
                <a:gd name="connsiteX7" fmla="*/ 26894 w 1193053"/>
                <a:gd name="connsiteY7" fmla="*/ 0 h 2221095"/>
                <a:gd name="connsiteX0" fmla="*/ 0 w 1211879"/>
                <a:gd name="connsiteY0" fmla="*/ 0 h 2312535"/>
                <a:gd name="connsiteX1" fmla="*/ 876381 w 1211879"/>
                <a:gd name="connsiteY1" fmla="*/ 588982 h 2312535"/>
                <a:gd name="connsiteX2" fmla="*/ 876381 w 1211879"/>
                <a:gd name="connsiteY2" fmla="*/ 379383 h 2312535"/>
                <a:gd name="connsiteX3" fmla="*/ 1211879 w 1211879"/>
                <a:gd name="connsiteY3" fmla="*/ 1282671 h 2312535"/>
                <a:gd name="connsiteX4" fmla="*/ 876381 w 1211879"/>
                <a:gd name="connsiteY4" fmla="*/ 2185958 h 2312535"/>
                <a:gd name="connsiteX5" fmla="*/ 876381 w 1211879"/>
                <a:gd name="connsiteY5" fmla="*/ 1976359 h 2312535"/>
                <a:gd name="connsiteX6" fmla="*/ 18826 w 1211879"/>
                <a:gd name="connsiteY6" fmla="*/ 2312535 h 2312535"/>
                <a:gd name="connsiteX7" fmla="*/ 0 w 1211879"/>
                <a:gd name="connsiteY7" fmla="*/ 0 h 2312535"/>
                <a:gd name="connsiteX0" fmla="*/ 19274 w 1231153"/>
                <a:gd name="connsiteY0" fmla="*/ 0 h 2495415"/>
                <a:gd name="connsiteX1" fmla="*/ 895655 w 1231153"/>
                <a:gd name="connsiteY1" fmla="*/ 588982 h 2495415"/>
                <a:gd name="connsiteX2" fmla="*/ 895655 w 1231153"/>
                <a:gd name="connsiteY2" fmla="*/ 379383 h 2495415"/>
                <a:gd name="connsiteX3" fmla="*/ 1231153 w 1231153"/>
                <a:gd name="connsiteY3" fmla="*/ 1282671 h 2495415"/>
                <a:gd name="connsiteX4" fmla="*/ 895655 w 1231153"/>
                <a:gd name="connsiteY4" fmla="*/ 2185958 h 2495415"/>
                <a:gd name="connsiteX5" fmla="*/ 895655 w 1231153"/>
                <a:gd name="connsiteY5" fmla="*/ 1976359 h 2495415"/>
                <a:gd name="connsiteX6" fmla="*/ 0 w 1231153"/>
                <a:gd name="connsiteY6" fmla="*/ 2495415 h 2495415"/>
                <a:gd name="connsiteX7" fmla="*/ 19274 w 1231153"/>
                <a:gd name="connsiteY7" fmla="*/ 0 h 2495415"/>
                <a:gd name="connsiteX0" fmla="*/ 19274 w 1231153"/>
                <a:gd name="connsiteY0" fmla="*/ 0 h 2495415"/>
                <a:gd name="connsiteX1" fmla="*/ 895655 w 1231153"/>
                <a:gd name="connsiteY1" fmla="*/ 588982 h 2495415"/>
                <a:gd name="connsiteX2" fmla="*/ 895655 w 1231153"/>
                <a:gd name="connsiteY2" fmla="*/ 379383 h 2495415"/>
                <a:gd name="connsiteX3" fmla="*/ 1231153 w 1231153"/>
                <a:gd name="connsiteY3" fmla="*/ 1282671 h 2495415"/>
                <a:gd name="connsiteX4" fmla="*/ 895655 w 1231153"/>
                <a:gd name="connsiteY4" fmla="*/ 2185958 h 2495415"/>
                <a:gd name="connsiteX5" fmla="*/ 895655 w 1231153"/>
                <a:gd name="connsiteY5" fmla="*/ 1976359 h 2495415"/>
                <a:gd name="connsiteX6" fmla="*/ 0 w 1231153"/>
                <a:gd name="connsiteY6" fmla="*/ 2495415 h 2495415"/>
                <a:gd name="connsiteX7" fmla="*/ 19274 w 1231153"/>
                <a:gd name="connsiteY7" fmla="*/ 0 h 2495415"/>
                <a:gd name="connsiteX0" fmla="*/ 19274 w 1231153"/>
                <a:gd name="connsiteY0" fmla="*/ 0 h 2495415"/>
                <a:gd name="connsiteX1" fmla="*/ 895655 w 1231153"/>
                <a:gd name="connsiteY1" fmla="*/ 588982 h 2495415"/>
                <a:gd name="connsiteX2" fmla="*/ 895655 w 1231153"/>
                <a:gd name="connsiteY2" fmla="*/ 379383 h 2495415"/>
                <a:gd name="connsiteX3" fmla="*/ 1231153 w 1231153"/>
                <a:gd name="connsiteY3" fmla="*/ 1282671 h 2495415"/>
                <a:gd name="connsiteX4" fmla="*/ 895655 w 1231153"/>
                <a:gd name="connsiteY4" fmla="*/ 2185958 h 2495415"/>
                <a:gd name="connsiteX5" fmla="*/ 895655 w 1231153"/>
                <a:gd name="connsiteY5" fmla="*/ 1976359 h 2495415"/>
                <a:gd name="connsiteX6" fmla="*/ 0 w 1231153"/>
                <a:gd name="connsiteY6" fmla="*/ 2495415 h 2495415"/>
                <a:gd name="connsiteX7" fmla="*/ 19274 w 1231153"/>
                <a:gd name="connsiteY7" fmla="*/ 0 h 2495415"/>
                <a:gd name="connsiteX0" fmla="*/ 19274 w 1231153"/>
                <a:gd name="connsiteY0" fmla="*/ 0 h 2495415"/>
                <a:gd name="connsiteX1" fmla="*/ 895655 w 1231153"/>
                <a:gd name="connsiteY1" fmla="*/ 588982 h 2495415"/>
                <a:gd name="connsiteX2" fmla="*/ 895655 w 1231153"/>
                <a:gd name="connsiteY2" fmla="*/ 379383 h 2495415"/>
                <a:gd name="connsiteX3" fmla="*/ 1231153 w 1231153"/>
                <a:gd name="connsiteY3" fmla="*/ 1282671 h 2495415"/>
                <a:gd name="connsiteX4" fmla="*/ 895655 w 1231153"/>
                <a:gd name="connsiteY4" fmla="*/ 2185958 h 2495415"/>
                <a:gd name="connsiteX5" fmla="*/ 895655 w 1231153"/>
                <a:gd name="connsiteY5" fmla="*/ 1976359 h 2495415"/>
                <a:gd name="connsiteX6" fmla="*/ 0 w 1231153"/>
                <a:gd name="connsiteY6" fmla="*/ 2495415 h 2495415"/>
                <a:gd name="connsiteX7" fmla="*/ 19274 w 1231153"/>
                <a:gd name="connsiteY7" fmla="*/ 0 h 2495415"/>
                <a:gd name="connsiteX0" fmla="*/ 19274 w 1231153"/>
                <a:gd name="connsiteY0" fmla="*/ 0 h 2495415"/>
                <a:gd name="connsiteX1" fmla="*/ 895655 w 1231153"/>
                <a:gd name="connsiteY1" fmla="*/ 588982 h 2495415"/>
                <a:gd name="connsiteX2" fmla="*/ 895655 w 1231153"/>
                <a:gd name="connsiteY2" fmla="*/ 379383 h 2495415"/>
                <a:gd name="connsiteX3" fmla="*/ 1231153 w 1231153"/>
                <a:gd name="connsiteY3" fmla="*/ 1282671 h 2495415"/>
                <a:gd name="connsiteX4" fmla="*/ 895655 w 1231153"/>
                <a:gd name="connsiteY4" fmla="*/ 2185958 h 2495415"/>
                <a:gd name="connsiteX5" fmla="*/ 895655 w 1231153"/>
                <a:gd name="connsiteY5" fmla="*/ 1976359 h 2495415"/>
                <a:gd name="connsiteX6" fmla="*/ 0 w 1231153"/>
                <a:gd name="connsiteY6" fmla="*/ 2495415 h 2495415"/>
                <a:gd name="connsiteX7" fmla="*/ 19274 w 1231153"/>
                <a:gd name="connsiteY7" fmla="*/ 0 h 249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1153" h="2495415">
                  <a:moveTo>
                    <a:pt x="19274" y="0"/>
                  </a:moveTo>
                  <a:cubicBezTo>
                    <a:pt x="311401" y="372437"/>
                    <a:pt x="580668" y="504725"/>
                    <a:pt x="895655" y="588982"/>
                  </a:cubicBezTo>
                  <a:lnTo>
                    <a:pt x="895655" y="379383"/>
                  </a:lnTo>
                  <a:lnTo>
                    <a:pt x="1231153" y="1282671"/>
                  </a:lnTo>
                  <a:lnTo>
                    <a:pt x="895655" y="2185958"/>
                  </a:lnTo>
                  <a:lnTo>
                    <a:pt x="895655" y="1976359"/>
                  </a:lnTo>
                  <a:cubicBezTo>
                    <a:pt x="673303" y="1997283"/>
                    <a:pt x="367132" y="2050227"/>
                    <a:pt x="0" y="2495415"/>
                  </a:cubicBezTo>
                  <a:lnTo>
                    <a:pt x="19274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lumMod val="95000"/>
                    <a:shade val="30000"/>
                    <a:satMod val="115000"/>
                    <a:alpha val="50000"/>
                  </a:sysClr>
                </a:gs>
                <a:gs pos="50000">
                  <a:sysClr val="window" lastClr="FFFFFF">
                    <a:lumMod val="95000"/>
                    <a:shade val="67500"/>
                    <a:satMod val="115000"/>
                    <a:alpha val="50000"/>
                  </a:sysClr>
                </a:gs>
                <a:gs pos="0">
                  <a:sysClr val="window" lastClr="FFFFFF">
                    <a:lumMod val="95000"/>
                    <a:shade val="100000"/>
                    <a:satMod val="115000"/>
                    <a:alpha val="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8" name="AutoShape 6"/>
            <p:cNvSpPr>
              <a:spLocks noChangeArrowheads="1"/>
            </p:cNvSpPr>
            <p:nvPr/>
          </p:nvSpPr>
          <p:spPr bwMode="auto">
            <a:xfrm rot="16200000">
              <a:off x="3877324" y="-380483"/>
              <a:ext cx="1097510" cy="1974276"/>
            </a:xfrm>
            <a:custGeom>
              <a:avLst/>
              <a:gdLst>
                <a:gd name="connsiteX0" fmla="*/ 0 w 977900"/>
                <a:gd name="connsiteY0" fmla="*/ 209599 h 1806575"/>
                <a:gd name="connsiteX1" fmla="*/ 642402 w 977900"/>
                <a:gd name="connsiteY1" fmla="*/ 209599 h 1806575"/>
                <a:gd name="connsiteX2" fmla="*/ 642402 w 977900"/>
                <a:gd name="connsiteY2" fmla="*/ 0 h 1806575"/>
                <a:gd name="connsiteX3" fmla="*/ 977900 w 977900"/>
                <a:gd name="connsiteY3" fmla="*/ 903288 h 1806575"/>
                <a:gd name="connsiteX4" fmla="*/ 642402 w 977900"/>
                <a:gd name="connsiteY4" fmla="*/ 1806575 h 1806575"/>
                <a:gd name="connsiteX5" fmla="*/ 642402 w 977900"/>
                <a:gd name="connsiteY5" fmla="*/ 1596976 h 1806575"/>
                <a:gd name="connsiteX6" fmla="*/ 0 w 977900"/>
                <a:gd name="connsiteY6" fmla="*/ 1596976 h 1806575"/>
                <a:gd name="connsiteX7" fmla="*/ 0 w 977900"/>
                <a:gd name="connsiteY7" fmla="*/ 209599 h 1806575"/>
                <a:gd name="connsiteX0" fmla="*/ 0 w 1166159"/>
                <a:gd name="connsiteY0" fmla="*/ 0 h 2094518"/>
                <a:gd name="connsiteX1" fmla="*/ 830661 w 1166159"/>
                <a:gd name="connsiteY1" fmla="*/ 497542 h 2094518"/>
                <a:gd name="connsiteX2" fmla="*/ 830661 w 1166159"/>
                <a:gd name="connsiteY2" fmla="*/ 287943 h 2094518"/>
                <a:gd name="connsiteX3" fmla="*/ 1166159 w 1166159"/>
                <a:gd name="connsiteY3" fmla="*/ 1191231 h 2094518"/>
                <a:gd name="connsiteX4" fmla="*/ 830661 w 1166159"/>
                <a:gd name="connsiteY4" fmla="*/ 2094518 h 2094518"/>
                <a:gd name="connsiteX5" fmla="*/ 830661 w 1166159"/>
                <a:gd name="connsiteY5" fmla="*/ 1884919 h 2094518"/>
                <a:gd name="connsiteX6" fmla="*/ 188259 w 1166159"/>
                <a:gd name="connsiteY6" fmla="*/ 1884919 h 2094518"/>
                <a:gd name="connsiteX7" fmla="*/ 0 w 1166159"/>
                <a:gd name="connsiteY7" fmla="*/ 0 h 2094518"/>
                <a:gd name="connsiteX0" fmla="*/ 26894 w 1193053"/>
                <a:gd name="connsiteY0" fmla="*/ 0 h 2221095"/>
                <a:gd name="connsiteX1" fmla="*/ 857555 w 1193053"/>
                <a:gd name="connsiteY1" fmla="*/ 497542 h 2221095"/>
                <a:gd name="connsiteX2" fmla="*/ 857555 w 1193053"/>
                <a:gd name="connsiteY2" fmla="*/ 287943 h 2221095"/>
                <a:gd name="connsiteX3" fmla="*/ 1193053 w 1193053"/>
                <a:gd name="connsiteY3" fmla="*/ 1191231 h 2221095"/>
                <a:gd name="connsiteX4" fmla="*/ 857555 w 1193053"/>
                <a:gd name="connsiteY4" fmla="*/ 2094518 h 2221095"/>
                <a:gd name="connsiteX5" fmla="*/ 857555 w 1193053"/>
                <a:gd name="connsiteY5" fmla="*/ 1884919 h 2221095"/>
                <a:gd name="connsiteX6" fmla="*/ 0 w 1193053"/>
                <a:gd name="connsiteY6" fmla="*/ 2221095 h 2221095"/>
                <a:gd name="connsiteX7" fmla="*/ 26894 w 1193053"/>
                <a:gd name="connsiteY7" fmla="*/ 0 h 2221095"/>
                <a:gd name="connsiteX0" fmla="*/ 0 w 1211879"/>
                <a:gd name="connsiteY0" fmla="*/ 0 h 2312535"/>
                <a:gd name="connsiteX1" fmla="*/ 876381 w 1211879"/>
                <a:gd name="connsiteY1" fmla="*/ 588982 h 2312535"/>
                <a:gd name="connsiteX2" fmla="*/ 876381 w 1211879"/>
                <a:gd name="connsiteY2" fmla="*/ 379383 h 2312535"/>
                <a:gd name="connsiteX3" fmla="*/ 1211879 w 1211879"/>
                <a:gd name="connsiteY3" fmla="*/ 1282671 h 2312535"/>
                <a:gd name="connsiteX4" fmla="*/ 876381 w 1211879"/>
                <a:gd name="connsiteY4" fmla="*/ 2185958 h 2312535"/>
                <a:gd name="connsiteX5" fmla="*/ 876381 w 1211879"/>
                <a:gd name="connsiteY5" fmla="*/ 1976359 h 2312535"/>
                <a:gd name="connsiteX6" fmla="*/ 18826 w 1211879"/>
                <a:gd name="connsiteY6" fmla="*/ 2312535 h 2312535"/>
                <a:gd name="connsiteX7" fmla="*/ 0 w 1211879"/>
                <a:gd name="connsiteY7" fmla="*/ 0 h 2312535"/>
                <a:gd name="connsiteX0" fmla="*/ 19274 w 1231153"/>
                <a:gd name="connsiteY0" fmla="*/ 0 h 2495415"/>
                <a:gd name="connsiteX1" fmla="*/ 895655 w 1231153"/>
                <a:gd name="connsiteY1" fmla="*/ 588982 h 2495415"/>
                <a:gd name="connsiteX2" fmla="*/ 895655 w 1231153"/>
                <a:gd name="connsiteY2" fmla="*/ 379383 h 2495415"/>
                <a:gd name="connsiteX3" fmla="*/ 1231153 w 1231153"/>
                <a:gd name="connsiteY3" fmla="*/ 1282671 h 2495415"/>
                <a:gd name="connsiteX4" fmla="*/ 895655 w 1231153"/>
                <a:gd name="connsiteY4" fmla="*/ 2185958 h 2495415"/>
                <a:gd name="connsiteX5" fmla="*/ 895655 w 1231153"/>
                <a:gd name="connsiteY5" fmla="*/ 1976359 h 2495415"/>
                <a:gd name="connsiteX6" fmla="*/ 0 w 1231153"/>
                <a:gd name="connsiteY6" fmla="*/ 2495415 h 2495415"/>
                <a:gd name="connsiteX7" fmla="*/ 19274 w 1231153"/>
                <a:gd name="connsiteY7" fmla="*/ 0 h 2495415"/>
                <a:gd name="connsiteX0" fmla="*/ 19274 w 1231153"/>
                <a:gd name="connsiteY0" fmla="*/ 0 h 2495415"/>
                <a:gd name="connsiteX1" fmla="*/ 895655 w 1231153"/>
                <a:gd name="connsiteY1" fmla="*/ 588982 h 2495415"/>
                <a:gd name="connsiteX2" fmla="*/ 895655 w 1231153"/>
                <a:gd name="connsiteY2" fmla="*/ 379383 h 2495415"/>
                <a:gd name="connsiteX3" fmla="*/ 1231153 w 1231153"/>
                <a:gd name="connsiteY3" fmla="*/ 1282671 h 2495415"/>
                <a:gd name="connsiteX4" fmla="*/ 895655 w 1231153"/>
                <a:gd name="connsiteY4" fmla="*/ 2185958 h 2495415"/>
                <a:gd name="connsiteX5" fmla="*/ 895655 w 1231153"/>
                <a:gd name="connsiteY5" fmla="*/ 1976359 h 2495415"/>
                <a:gd name="connsiteX6" fmla="*/ 0 w 1231153"/>
                <a:gd name="connsiteY6" fmla="*/ 2495415 h 2495415"/>
                <a:gd name="connsiteX7" fmla="*/ 19274 w 1231153"/>
                <a:gd name="connsiteY7" fmla="*/ 0 h 2495415"/>
                <a:gd name="connsiteX0" fmla="*/ 19274 w 1231153"/>
                <a:gd name="connsiteY0" fmla="*/ 0 h 2495415"/>
                <a:gd name="connsiteX1" fmla="*/ 895655 w 1231153"/>
                <a:gd name="connsiteY1" fmla="*/ 588982 h 2495415"/>
                <a:gd name="connsiteX2" fmla="*/ 895655 w 1231153"/>
                <a:gd name="connsiteY2" fmla="*/ 379383 h 2495415"/>
                <a:gd name="connsiteX3" fmla="*/ 1231153 w 1231153"/>
                <a:gd name="connsiteY3" fmla="*/ 1282671 h 2495415"/>
                <a:gd name="connsiteX4" fmla="*/ 895655 w 1231153"/>
                <a:gd name="connsiteY4" fmla="*/ 2185958 h 2495415"/>
                <a:gd name="connsiteX5" fmla="*/ 895655 w 1231153"/>
                <a:gd name="connsiteY5" fmla="*/ 1976359 h 2495415"/>
                <a:gd name="connsiteX6" fmla="*/ 0 w 1231153"/>
                <a:gd name="connsiteY6" fmla="*/ 2495415 h 2495415"/>
                <a:gd name="connsiteX7" fmla="*/ 19274 w 1231153"/>
                <a:gd name="connsiteY7" fmla="*/ 0 h 2495415"/>
                <a:gd name="connsiteX0" fmla="*/ 19274 w 1231153"/>
                <a:gd name="connsiteY0" fmla="*/ 0 h 2495415"/>
                <a:gd name="connsiteX1" fmla="*/ 895655 w 1231153"/>
                <a:gd name="connsiteY1" fmla="*/ 588982 h 2495415"/>
                <a:gd name="connsiteX2" fmla="*/ 895655 w 1231153"/>
                <a:gd name="connsiteY2" fmla="*/ 379383 h 2495415"/>
                <a:gd name="connsiteX3" fmla="*/ 1231153 w 1231153"/>
                <a:gd name="connsiteY3" fmla="*/ 1282671 h 2495415"/>
                <a:gd name="connsiteX4" fmla="*/ 895655 w 1231153"/>
                <a:gd name="connsiteY4" fmla="*/ 2185958 h 2495415"/>
                <a:gd name="connsiteX5" fmla="*/ 895655 w 1231153"/>
                <a:gd name="connsiteY5" fmla="*/ 1976359 h 2495415"/>
                <a:gd name="connsiteX6" fmla="*/ 0 w 1231153"/>
                <a:gd name="connsiteY6" fmla="*/ 2495415 h 2495415"/>
                <a:gd name="connsiteX7" fmla="*/ 19274 w 1231153"/>
                <a:gd name="connsiteY7" fmla="*/ 0 h 2495415"/>
                <a:gd name="connsiteX0" fmla="*/ 19274 w 1231153"/>
                <a:gd name="connsiteY0" fmla="*/ 0 h 2495415"/>
                <a:gd name="connsiteX1" fmla="*/ 895655 w 1231153"/>
                <a:gd name="connsiteY1" fmla="*/ 588982 h 2495415"/>
                <a:gd name="connsiteX2" fmla="*/ 895655 w 1231153"/>
                <a:gd name="connsiteY2" fmla="*/ 379383 h 2495415"/>
                <a:gd name="connsiteX3" fmla="*/ 1231153 w 1231153"/>
                <a:gd name="connsiteY3" fmla="*/ 1282671 h 2495415"/>
                <a:gd name="connsiteX4" fmla="*/ 895655 w 1231153"/>
                <a:gd name="connsiteY4" fmla="*/ 2185958 h 2495415"/>
                <a:gd name="connsiteX5" fmla="*/ 895655 w 1231153"/>
                <a:gd name="connsiteY5" fmla="*/ 1976359 h 2495415"/>
                <a:gd name="connsiteX6" fmla="*/ 0 w 1231153"/>
                <a:gd name="connsiteY6" fmla="*/ 2495415 h 2495415"/>
                <a:gd name="connsiteX7" fmla="*/ 19274 w 1231153"/>
                <a:gd name="connsiteY7" fmla="*/ 0 h 249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1153" h="2495415">
                  <a:moveTo>
                    <a:pt x="19274" y="0"/>
                  </a:moveTo>
                  <a:cubicBezTo>
                    <a:pt x="311401" y="372437"/>
                    <a:pt x="580668" y="504725"/>
                    <a:pt x="895655" y="588982"/>
                  </a:cubicBezTo>
                  <a:lnTo>
                    <a:pt x="895655" y="379383"/>
                  </a:lnTo>
                  <a:lnTo>
                    <a:pt x="1231153" y="1282671"/>
                  </a:lnTo>
                  <a:lnTo>
                    <a:pt x="895655" y="2185958"/>
                  </a:lnTo>
                  <a:lnTo>
                    <a:pt x="895655" y="1976359"/>
                  </a:lnTo>
                  <a:cubicBezTo>
                    <a:pt x="673303" y="1997283"/>
                    <a:pt x="367132" y="2050227"/>
                    <a:pt x="0" y="2495415"/>
                  </a:cubicBezTo>
                  <a:lnTo>
                    <a:pt x="19274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lumMod val="95000"/>
                    <a:shade val="30000"/>
                    <a:satMod val="115000"/>
                    <a:alpha val="50000"/>
                  </a:sysClr>
                </a:gs>
                <a:gs pos="50000">
                  <a:sysClr val="window" lastClr="FFFFFF">
                    <a:lumMod val="95000"/>
                    <a:shade val="67500"/>
                    <a:satMod val="115000"/>
                    <a:alpha val="50000"/>
                  </a:sysClr>
                </a:gs>
                <a:gs pos="0">
                  <a:sysClr val="window" lastClr="FFFFFF">
                    <a:lumMod val="95000"/>
                    <a:shade val="100000"/>
                    <a:satMod val="115000"/>
                    <a:alpha val="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29" name="AutoShape 6"/>
            <p:cNvSpPr>
              <a:spLocks noChangeArrowheads="1"/>
            </p:cNvSpPr>
            <p:nvPr/>
          </p:nvSpPr>
          <p:spPr bwMode="auto">
            <a:xfrm rot="16200000">
              <a:off x="8408512" y="-814150"/>
              <a:ext cx="1685332" cy="3011282"/>
            </a:xfrm>
            <a:custGeom>
              <a:avLst/>
              <a:gdLst>
                <a:gd name="connsiteX0" fmla="*/ 0 w 977900"/>
                <a:gd name="connsiteY0" fmla="*/ 209599 h 1806575"/>
                <a:gd name="connsiteX1" fmla="*/ 642402 w 977900"/>
                <a:gd name="connsiteY1" fmla="*/ 209599 h 1806575"/>
                <a:gd name="connsiteX2" fmla="*/ 642402 w 977900"/>
                <a:gd name="connsiteY2" fmla="*/ 0 h 1806575"/>
                <a:gd name="connsiteX3" fmla="*/ 977900 w 977900"/>
                <a:gd name="connsiteY3" fmla="*/ 903288 h 1806575"/>
                <a:gd name="connsiteX4" fmla="*/ 642402 w 977900"/>
                <a:gd name="connsiteY4" fmla="*/ 1806575 h 1806575"/>
                <a:gd name="connsiteX5" fmla="*/ 642402 w 977900"/>
                <a:gd name="connsiteY5" fmla="*/ 1596976 h 1806575"/>
                <a:gd name="connsiteX6" fmla="*/ 0 w 977900"/>
                <a:gd name="connsiteY6" fmla="*/ 1596976 h 1806575"/>
                <a:gd name="connsiteX7" fmla="*/ 0 w 977900"/>
                <a:gd name="connsiteY7" fmla="*/ 209599 h 1806575"/>
                <a:gd name="connsiteX0" fmla="*/ 0 w 1166159"/>
                <a:gd name="connsiteY0" fmla="*/ 0 h 2094518"/>
                <a:gd name="connsiteX1" fmla="*/ 830661 w 1166159"/>
                <a:gd name="connsiteY1" fmla="*/ 497542 h 2094518"/>
                <a:gd name="connsiteX2" fmla="*/ 830661 w 1166159"/>
                <a:gd name="connsiteY2" fmla="*/ 287943 h 2094518"/>
                <a:gd name="connsiteX3" fmla="*/ 1166159 w 1166159"/>
                <a:gd name="connsiteY3" fmla="*/ 1191231 h 2094518"/>
                <a:gd name="connsiteX4" fmla="*/ 830661 w 1166159"/>
                <a:gd name="connsiteY4" fmla="*/ 2094518 h 2094518"/>
                <a:gd name="connsiteX5" fmla="*/ 830661 w 1166159"/>
                <a:gd name="connsiteY5" fmla="*/ 1884919 h 2094518"/>
                <a:gd name="connsiteX6" fmla="*/ 188259 w 1166159"/>
                <a:gd name="connsiteY6" fmla="*/ 1884919 h 2094518"/>
                <a:gd name="connsiteX7" fmla="*/ 0 w 1166159"/>
                <a:gd name="connsiteY7" fmla="*/ 0 h 2094518"/>
                <a:gd name="connsiteX0" fmla="*/ 26894 w 1193053"/>
                <a:gd name="connsiteY0" fmla="*/ 0 h 2221095"/>
                <a:gd name="connsiteX1" fmla="*/ 857555 w 1193053"/>
                <a:gd name="connsiteY1" fmla="*/ 497542 h 2221095"/>
                <a:gd name="connsiteX2" fmla="*/ 857555 w 1193053"/>
                <a:gd name="connsiteY2" fmla="*/ 287943 h 2221095"/>
                <a:gd name="connsiteX3" fmla="*/ 1193053 w 1193053"/>
                <a:gd name="connsiteY3" fmla="*/ 1191231 h 2221095"/>
                <a:gd name="connsiteX4" fmla="*/ 857555 w 1193053"/>
                <a:gd name="connsiteY4" fmla="*/ 2094518 h 2221095"/>
                <a:gd name="connsiteX5" fmla="*/ 857555 w 1193053"/>
                <a:gd name="connsiteY5" fmla="*/ 1884919 h 2221095"/>
                <a:gd name="connsiteX6" fmla="*/ 0 w 1193053"/>
                <a:gd name="connsiteY6" fmla="*/ 2221095 h 2221095"/>
                <a:gd name="connsiteX7" fmla="*/ 26894 w 1193053"/>
                <a:gd name="connsiteY7" fmla="*/ 0 h 2221095"/>
                <a:gd name="connsiteX0" fmla="*/ 0 w 1211879"/>
                <a:gd name="connsiteY0" fmla="*/ 0 h 2312535"/>
                <a:gd name="connsiteX1" fmla="*/ 876381 w 1211879"/>
                <a:gd name="connsiteY1" fmla="*/ 588982 h 2312535"/>
                <a:gd name="connsiteX2" fmla="*/ 876381 w 1211879"/>
                <a:gd name="connsiteY2" fmla="*/ 379383 h 2312535"/>
                <a:gd name="connsiteX3" fmla="*/ 1211879 w 1211879"/>
                <a:gd name="connsiteY3" fmla="*/ 1282671 h 2312535"/>
                <a:gd name="connsiteX4" fmla="*/ 876381 w 1211879"/>
                <a:gd name="connsiteY4" fmla="*/ 2185958 h 2312535"/>
                <a:gd name="connsiteX5" fmla="*/ 876381 w 1211879"/>
                <a:gd name="connsiteY5" fmla="*/ 1976359 h 2312535"/>
                <a:gd name="connsiteX6" fmla="*/ 18826 w 1211879"/>
                <a:gd name="connsiteY6" fmla="*/ 2312535 h 2312535"/>
                <a:gd name="connsiteX7" fmla="*/ 0 w 1211879"/>
                <a:gd name="connsiteY7" fmla="*/ 0 h 2312535"/>
                <a:gd name="connsiteX0" fmla="*/ 19274 w 1231153"/>
                <a:gd name="connsiteY0" fmla="*/ 0 h 2495415"/>
                <a:gd name="connsiteX1" fmla="*/ 895655 w 1231153"/>
                <a:gd name="connsiteY1" fmla="*/ 588982 h 2495415"/>
                <a:gd name="connsiteX2" fmla="*/ 895655 w 1231153"/>
                <a:gd name="connsiteY2" fmla="*/ 379383 h 2495415"/>
                <a:gd name="connsiteX3" fmla="*/ 1231153 w 1231153"/>
                <a:gd name="connsiteY3" fmla="*/ 1282671 h 2495415"/>
                <a:gd name="connsiteX4" fmla="*/ 895655 w 1231153"/>
                <a:gd name="connsiteY4" fmla="*/ 2185958 h 2495415"/>
                <a:gd name="connsiteX5" fmla="*/ 895655 w 1231153"/>
                <a:gd name="connsiteY5" fmla="*/ 1976359 h 2495415"/>
                <a:gd name="connsiteX6" fmla="*/ 0 w 1231153"/>
                <a:gd name="connsiteY6" fmla="*/ 2495415 h 2495415"/>
                <a:gd name="connsiteX7" fmla="*/ 19274 w 1231153"/>
                <a:gd name="connsiteY7" fmla="*/ 0 h 2495415"/>
                <a:gd name="connsiteX0" fmla="*/ 19274 w 1231153"/>
                <a:gd name="connsiteY0" fmla="*/ 0 h 2495415"/>
                <a:gd name="connsiteX1" fmla="*/ 895655 w 1231153"/>
                <a:gd name="connsiteY1" fmla="*/ 588982 h 2495415"/>
                <a:gd name="connsiteX2" fmla="*/ 895655 w 1231153"/>
                <a:gd name="connsiteY2" fmla="*/ 379383 h 2495415"/>
                <a:gd name="connsiteX3" fmla="*/ 1231153 w 1231153"/>
                <a:gd name="connsiteY3" fmla="*/ 1282671 h 2495415"/>
                <a:gd name="connsiteX4" fmla="*/ 895655 w 1231153"/>
                <a:gd name="connsiteY4" fmla="*/ 2185958 h 2495415"/>
                <a:gd name="connsiteX5" fmla="*/ 895655 w 1231153"/>
                <a:gd name="connsiteY5" fmla="*/ 1976359 h 2495415"/>
                <a:gd name="connsiteX6" fmla="*/ 0 w 1231153"/>
                <a:gd name="connsiteY6" fmla="*/ 2495415 h 2495415"/>
                <a:gd name="connsiteX7" fmla="*/ 19274 w 1231153"/>
                <a:gd name="connsiteY7" fmla="*/ 0 h 2495415"/>
                <a:gd name="connsiteX0" fmla="*/ 19274 w 1231153"/>
                <a:gd name="connsiteY0" fmla="*/ 0 h 2495415"/>
                <a:gd name="connsiteX1" fmla="*/ 895655 w 1231153"/>
                <a:gd name="connsiteY1" fmla="*/ 588982 h 2495415"/>
                <a:gd name="connsiteX2" fmla="*/ 895655 w 1231153"/>
                <a:gd name="connsiteY2" fmla="*/ 379383 h 2495415"/>
                <a:gd name="connsiteX3" fmla="*/ 1231153 w 1231153"/>
                <a:gd name="connsiteY3" fmla="*/ 1282671 h 2495415"/>
                <a:gd name="connsiteX4" fmla="*/ 895655 w 1231153"/>
                <a:gd name="connsiteY4" fmla="*/ 2185958 h 2495415"/>
                <a:gd name="connsiteX5" fmla="*/ 895655 w 1231153"/>
                <a:gd name="connsiteY5" fmla="*/ 1976359 h 2495415"/>
                <a:gd name="connsiteX6" fmla="*/ 0 w 1231153"/>
                <a:gd name="connsiteY6" fmla="*/ 2495415 h 2495415"/>
                <a:gd name="connsiteX7" fmla="*/ 19274 w 1231153"/>
                <a:gd name="connsiteY7" fmla="*/ 0 h 2495415"/>
                <a:gd name="connsiteX0" fmla="*/ 19274 w 1231153"/>
                <a:gd name="connsiteY0" fmla="*/ 0 h 2495415"/>
                <a:gd name="connsiteX1" fmla="*/ 895655 w 1231153"/>
                <a:gd name="connsiteY1" fmla="*/ 588982 h 2495415"/>
                <a:gd name="connsiteX2" fmla="*/ 895655 w 1231153"/>
                <a:gd name="connsiteY2" fmla="*/ 379383 h 2495415"/>
                <a:gd name="connsiteX3" fmla="*/ 1231153 w 1231153"/>
                <a:gd name="connsiteY3" fmla="*/ 1282671 h 2495415"/>
                <a:gd name="connsiteX4" fmla="*/ 895655 w 1231153"/>
                <a:gd name="connsiteY4" fmla="*/ 2185958 h 2495415"/>
                <a:gd name="connsiteX5" fmla="*/ 895655 w 1231153"/>
                <a:gd name="connsiteY5" fmla="*/ 1976359 h 2495415"/>
                <a:gd name="connsiteX6" fmla="*/ 0 w 1231153"/>
                <a:gd name="connsiteY6" fmla="*/ 2495415 h 2495415"/>
                <a:gd name="connsiteX7" fmla="*/ 19274 w 1231153"/>
                <a:gd name="connsiteY7" fmla="*/ 0 h 2495415"/>
                <a:gd name="connsiteX0" fmla="*/ 19274 w 1231153"/>
                <a:gd name="connsiteY0" fmla="*/ 0 h 2495415"/>
                <a:gd name="connsiteX1" fmla="*/ 895655 w 1231153"/>
                <a:gd name="connsiteY1" fmla="*/ 588982 h 2495415"/>
                <a:gd name="connsiteX2" fmla="*/ 895655 w 1231153"/>
                <a:gd name="connsiteY2" fmla="*/ 379383 h 2495415"/>
                <a:gd name="connsiteX3" fmla="*/ 1231153 w 1231153"/>
                <a:gd name="connsiteY3" fmla="*/ 1282671 h 2495415"/>
                <a:gd name="connsiteX4" fmla="*/ 895655 w 1231153"/>
                <a:gd name="connsiteY4" fmla="*/ 2185958 h 2495415"/>
                <a:gd name="connsiteX5" fmla="*/ 895655 w 1231153"/>
                <a:gd name="connsiteY5" fmla="*/ 1976359 h 2495415"/>
                <a:gd name="connsiteX6" fmla="*/ 0 w 1231153"/>
                <a:gd name="connsiteY6" fmla="*/ 2495415 h 2495415"/>
                <a:gd name="connsiteX7" fmla="*/ 19274 w 1231153"/>
                <a:gd name="connsiteY7" fmla="*/ 0 h 249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1153" h="2495415">
                  <a:moveTo>
                    <a:pt x="19274" y="0"/>
                  </a:moveTo>
                  <a:cubicBezTo>
                    <a:pt x="311401" y="372437"/>
                    <a:pt x="580668" y="504725"/>
                    <a:pt x="895655" y="588982"/>
                  </a:cubicBezTo>
                  <a:lnTo>
                    <a:pt x="895655" y="379383"/>
                  </a:lnTo>
                  <a:lnTo>
                    <a:pt x="1231153" y="1282671"/>
                  </a:lnTo>
                  <a:lnTo>
                    <a:pt x="895655" y="2185958"/>
                  </a:lnTo>
                  <a:lnTo>
                    <a:pt x="895655" y="1976359"/>
                  </a:lnTo>
                  <a:cubicBezTo>
                    <a:pt x="673303" y="1997283"/>
                    <a:pt x="367132" y="2050227"/>
                    <a:pt x="0" y="2495415"/>
                  </a:cubicBezTo>
                  <a:lnTo>
                    <a:pt x="19274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lumMod val="95000"/>
                    <a:shade val="30000"/>
                    <a:satMod val="115000"/>
                    <a:alpha val="50000"/>
                  </a:sysClr>
                </a:gs>
                <a:gs pos="50000">
                  <a:sysClr val="window" lastClr="FFFFFF">
                    <a:lumMod val="95000"/>
                    <a:shade val="67500"/>
                    <a:satMod val="115000"/>
                    <a:alpha val="50000"/>
                  </a:sysClr>
                </a:gs>
                <a:gs pos="0">
                  <a:sysClr val="window" lastClr="FFFFFF">
                    <a:lumMod val="95000"/>
                    <a:shade val="100000"/>
                    <a:satMod val="115000"/>
                    <a:alpha val="0"/>
                  </a:sysClr>
                </a:gs>
              </a:gsLst>
              <a:lin ang="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0" name="AutoShape 6"/>
            <p:cNvSpPr>
              <a:spLocks noChangeArrowheads="1"/>
            </p:cNvSpPr>
            <p:nvPr/>
          </p:nvSpPr>
          <p:spPr bwMode="auto">
            <a:xfrm rot="16200000">
              <a:off x="8643192" y="-325618"/>
              <a:ext cx="1272187" cy="1974276"/>
            </a:xfrm>
            <a:custGeom>
              <a:avLst/>
              <a:gdLst>
                <a:gd name="connsiteX0" fmla="*/ 0 w 977900"/>
                <a:gd name="connsiteY0" fmla="*/ 209599 h 1806575"/>
                <a:gd name="connsiteX1" fmla="*/ 642402 w 977900"/>
                <a:gd name="connsiteY1" fmla="*/ 209599 h 1806575"/>
                <a:gd name="connsiteX2" fmla="*/ 642402 w 977900"/>
                <a:gd name="connsiteY2" fmla="*/ 0 h 1806575"/>
                <a:gd name="connsiteX3" fmla="*/ 977900 w 977900"/>
                <a:gd name="connsiteY3" fmla="*/ 903288 h 1806575"/>
                <a:gd name="connsiteX4" fmla="*/ 642402 w 977900"/>
                <a:gd name="connsiteY4" fmla="*/ 1806575 h 1806575"/>
                <a:gd name="connsiteX5" fmla="*/ 642402 w 977900"/>
                <a:gd name="connsiteY5" fmla="*/ 1596976 h 1806575"/>
                <a:gd name="connsiteX6" fmla="*/ 0 w 977900"/>
                <a:gd name="connsiteY6" fmla="*/ 1596976 h 1806575"/>
                <a:gd name="connsiteX7" fmla="*/ 0 w 977900"/>
                <a:gd name="connsiteY7" fmla="*/ 209599 h 1806575"/>
                <a:gd name="connsiteX0" fmla="*/ 0 w 1166159"/>
                <a:gd name="connsiteY0" fmla="*/ 0 h 2094518"/>
                <a:gd name="connsiteX1" fmla="*/ 830661 w 1166159"/>
                <a:gd name="connsiteY1" fmla="*/ 497542 h 2094518"/>
                <a:gd name="connsiteX2" fmla="*/ 830661 w 1166159"/>
                <a:gd name="connsiteY2" fmla="*/ 287943 h 2094518"/>
                <a:gd name="connsiteX3" fmla="*/ 1166159 w 1166159"/>
                <a:gd name="connsiteY3" fmla="*/ 1191231 h 2094518"/>
                <a:gd name="connsiteX4" fmla="*/ 830661 w 1166159"/>
                <a:gd name="connsiteY4" fmla="*/ 2094518 h 2094518"/>
                <a:gd name="connsiteX5" fmla="*/ 830661 w 1166159"/>
                <a:gd name="connsiteY5" fmla="*/ 1884919 h 2094518"/>
                <a:gd name="connsiteX6" fmla="*/ 188259 w 1166159"/>
                <a:gd name="connsiteY6" fmla="*/ 1884919 h 2094518"/>
                <a:gd name="connsiteX7" fmla="*/ 0 w 1166159"/>
                <a:gd name="connsiteY7" fmla="*/ 0 h 2094518"/>
                <a:gd name="connsiteX0" fmla="*/ 26894 w 1193053"/>
                <a:gd name="connsiteY0" fmla="*/ 0 h 2221095"/>
                <a:gd name="connsiteX1" fmla="*/ 857555 w 1193053"/>
                <a:gd name="connsiteY1" fmla="*/ 497542 h 2221095"/>
                <a:gd name="connsiteX2" fmla="*/ 857555 w 1193053"/>
                <a:gd name="connsiteY2" fmla="*/ 287943 h 2221095"/>
                <a:gd name="connsiteX3" fmla="*/ 1193053 w 1193053"/>
                <a:gd name="connsiteY3" fmla="*/ 1191231 h 2221095"/>
                <a:gd name="connsiteX4" fmla="*/ 857555 w 1193053"/>
                <a:gd name="connsiteY4" fmla="*/ 2094518 h 2221095"/>
                <a:gd name="connsiteX5" fmla="*/ 857555 w 1193053"/>
                <a:gd name="connsiteY5" fmla="*/ 1884919 h 2221095"/>
                <a:gd name="connsiteX6" fmla="*/ 0 w 1193053"/>
                <a:gd name="connsiteY6" fmla="*/ 2221095 h 2221095"/>
                <a:gd name="connsiteX7" fmla="*/ 26894 w 1193053"/>
                <a:gd name="connsiteY7" fmla="*/ 0 h 2221095"/>
                <a:gd name="connsiteX0" fmla="*/ 0 w 1211879"/>
                <a:gd name="connsiteY0" fmla="*/ 0 h 2312535"/>
                <a:gd name="connsiteX1" fmla="*/ 876381 w 1211879"/>
                <a:gd name="connsiteY1" fmla="*/ 588982 h 2312535"/>
                <a:gd name="connsiteX2" fmla="*/ 876381 w 1211879"/>
                <a:gd name="connsiteY2" fmla="*/ 379383 h 2312535"/>
                <a:gd name="connsiteX3" fmla="*/ 1211879 w 1211879"/>
                <a:gd name="connsiteY3" fmla="*/ 1282671 h 2312535"/>
                <a:gd name="connsiteX4" fmla="*/ 876381 w 1211879"/>
                <a:gd name="connsiteY4" fmla="*/ 2185958 h 2312535"/>
                <a:gd name="connsiteX5" fmla="*/ 876381 w 1211879"/>
                <a:gd name="connsiteY5" fmla="*/ 1976359 h 2312535"/>
                <a:gd name="connsiteX6" fmla="*/ 18826 w 1211879"/>
                <a:gd name="connsiteY6" fmla="*/ 2312535 h 2312535"/>
                <a:gd name="connsiteX7" fmla="*/ 0 w 1211879"/>
                <a:gd name="connsiteY7" fmla="*/ 0 h 2312535"/>
                <a:gd name="connsiteX0" fmla="*/ 19274 w 1231153"/>
                <a:gd name="connsiteY0" fmla="*/ 0 h 2495415"/>
                <a:gd name="connsiteX1" fmla="*/ 895655 w 1231153"/>
                <a:gd name="connsiteY1" fmla="*/ 588982 h 2495415"/>
                <a:gd name="connsiteX2" fmla="*/ 895655 w 1231153"/>
                <a:gd name="connsiteY2" fmla="*/ 379383 h 2495415"/>
                <a:gd name="connsiteX3" fmla="*/ 1231153 w 1231153"/>
                <a:gd name="connsiteY3" fmla="*/ 1282671 h 2495415"/>
                <a:gd name="connsiteX4" fmla="*/ 895655 w 1231153"/>
                <a:gd name="connsiteY4" fmla="*/ 2185958 h 2495415"/>
                <a:gd name="connsiteX5" fmla="*/ 895655 w 1231153"/>
                <a:gd name="connsiteY5" fmla="*/ 1976359 h 2495415"/>
                <a:gd name="connsiteX6" fmla="*/ 0 w 1231153"/>
                <a:gd name="connsiteY6" fmla="*/ 2495415 h 2495415"/>
                <a:gd name="connsiteX7" fmla="*/ 19274 w 1231153"/>
                <a:gd name="connsiteY7" fmla="*/ 0 h 2495415"/>
                <a:gd name="connsiteX0" fmla="*/ 19274 w 1231153"/>
                <a:gd name="connsiteY0" fmla="*/ 0 h 2495415"/>
                <a:gd name="connsiteX1" fmla="*/ 895655 w 1231153"/>
                <a:gd name="connsiteY1" fmla="*/ 588982 h 2495415"/>
                <a:gd name="connsiteX2" fmla="*/ 895655 w 1231153"/>
                <a:gd name="connsiteY2" fmla="*/ 379383 h 2495415"/>
                <a:gd name="connsiteX3" fmla="*/ 1231153 w 1231153"/>
                <a:gd name="connsiteY3" fmla="*/ 1282671 h 2495415"/>
                <a:gd name="connsiteX4" fmla="*/ 895655 w 1231153"/>
                <a:gd name="connsiteY4" fmla="*/ 2185958 h 2495415"/>
                <a:gd name="connsiteX5" fmla="*/ 895655 w 1231153"/>
                <a:gd name="connsiteY5" fmla="*/ 1976359 h 2495415"/>
                <a:gd name="connsiteX6" fmla="*/ 0 w 1231153"/>
                <a:gd name="connsiteY6" fmla="*/ 2495415 h 2495415"/>
                <a:gd name="connsiteX7" fmla="*/ 19274 w 1231153"/>
                <a:gd name="connsiteY7" fmla="*/ 0 h 2495415"/>
                <a:gd name="connsiteX0" fmla="*/ 19274 w 1231153"/>
                <a:gd name="connsiteY0" fmla="*/ 0 h 2495415"/>
                <a:gd name="connsiteX1" fmla="*/ 895655 w 1231153"/>
                <a:gd name="connsiteY1" fmla="*/ 588982 h 2495415"/>
                <a:gd name="connsiteX2" fmla="*/ 895655 w 1231153"/>
                <a:gd name="connsiteY2" fmla="*/ 379383 h 2495415"/>
                <a:gd name="connsiteX3" fmla="*/ 1231153 w 1231153"/>
                <a:gd name="connsiteY3" fmla="*/ 1282671 h 2495415"/>
                <a:gd name="connsiteX4" fmla="*/ 895655 w 1231153"/>
                <a:gd name="connsiteY4" fmla="*/ 2185958 h 2495415"/>
                <a:gd name="connsiteX5" fmla="*/ 895655 w 1231153"/>
                <a:gd name="connsiteY5" fmla="*/ 1976359 h 2495415"/>
                <a:gd name="connsiteX6" fmla="*/ 0 w 1231153"/>
                <a:gd name="connsiteY6" fmla="*/ 2495415 h 2495415"/>
                <a:gd name="connsiteX7" fmla="*/ 19274 w 1231153"/>
                <a:gd name="connsiteY7" fmla="*/ 0 h 2495415"/>
                <a:gd name="connsiteX0" fmla="*/ 19274 w 1231153"/>
                <a:gd name="connsiteY0" fmla="*/ 0 h 2495415"/>
                <a:gd name="connsiteX1" fmla="*/ 895655 w 1231153"/>
                <a:gd name="connsiteY1" fmla="*/ 588982 h 2495415"/>
                <a:gd name="connsiteX2" fmla="*/ 895655 w 1231153"/>
                <a:gd name="connsiteY2" fmla="*/ 379383 h 2495415"/>
                <a:gd name="connsiteX3" fmla="*/ 1231153 w 1231153"/>
                <a:gd name="connsiteY3" fmla="*/ 1282671 h 2495415"/>
                <a:gd name="connsiteX4" fmla="*/ 895655 w 1231153"/>
                <a:gd name="connsiteY4" fmla="*/ 2185958 h 2495415"/>
                <a:gd name="connsiteX5" fmla="*/ 895655 w 1231153"/>
                <a:gd name="connsiteY5" fmla="*/ 1976359 h 2495415"/>
                <a:gd name="connsiteX6" fmla="*/ 0 w 1231153"/>
                <a:gd name="connsiteY6" fmla="*/ 2495415 h 2495415"/>
                <a:gd name="connsiteX7" fmla="*/ 19274 w 1231153"/>
                <a:gd name="connsiteY7" fmla="*/ 0 h 2495415"/>
                <a:gd name="connsiteX0" fmla="*/ 19274 w 1231153"/>
                <a:gd name="connsiteY0" fmla="*/ 0 h 2495415"/>
                <a:gd name="connsiteX1" fmla="*/ 895655 w 1231153"/>
                <a:gd name="connsiteY1" fmla="*/ 588982 h 2495415"/>
                <a:gd name="connsiteX2" fmla="*/ 895655 w 1231153"/>
                <a:gd name="connsiteY2" fmla="*/ 379383 h 2495415"/>
                <a:gd name="connsiteX3" fmla="*/ 1231153 w 1231153"/>
                <a:gd name="connsiteY3" fmla="*/ 1282671 h 2495415"/>
                <a:gd name="connsiteX4" fmla="*/ 895655 w 1231153"/>
                <a:gd name="connsiteY4" fmla="*/ 2185958 h 2495415"/>
                <a:gd name="connsiteX5" fmla="*/ 895655 w 1231153"/>
                <a:gd name="connsiteY5" fmla="*/ 1976359 h 2495415"/>
                <a:gd name="connsiteX6" fmla="*/ 0 w 1231153"/>
                <a:gd name="connsiteY6" fmla="*/ 2495415 h 2495415"/>
                <a:gd name="connsiteX7" fmla="*/ 19274 w 1231153"/>
                <a:gd name="connsiteY7" fmla="*/ 0 h 2495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1153" h="2495415">
                  <a:moveTo>
                    <a:pt x="19274" y="0"/>
                  </a:moveTo>
                  <a:cubicBezTo>
                    <a:pt x="311401" y="372437"/>
                    <a:pt x="580668" y="504725"/>
                    <a:pt x="895655" y="588982"/>
                  </a:cubicBezTo>
                  <a:lnTo>
                    <a:pt x="895655" y="379383"/>
                  </a:lnTo>
                  <a:lnTo>
                    <a:pt x="1231153" y="1282671"/>
                  </a:lnTo>
                  <a:lnTo>
                    <a:pt x="895655" y="2185958"/>
                  </a:lnTo>
                  <a:lnTo>
                    <a:pt x="895655" y="1976359"/>
                  </a:lnTo>
                  <a:cubicBezTo>
                    <a:pt x="673303" y="1997283"/>
                    <a:pt x="367132" y="2050227"/>
                    <a:pt x="0" y="2495415"/>
                  </a:cubicBezTo>
                  <a:lnTo>
                    <a:pt x="19274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ysClr val="window" lastClr="FFFFFF">
                    <a:lumMod val="95000"/>
                    <a:shade val="30000"/>
                    <a:satMod val="115000"/>
                    <a:alpha val="50000"/>
                  </a:sysClr>
                </a:gs>
                <a:gs pos="50000">
                  <a:sysClr val="window" lastClr="FFFFFF">
                    <a:lumMod val="95000"/>
                    <a:shade val="67500"/>
                    <a:satMod val="115000"/>
                    <a:alpha val="50000"/>
                  </a:sysClr>
                </a:gs>
                <a:gs pos="0">
                  <a:sysClr val="window" lastClr="FFFFFF">
                    <a:lumMod val="95000"/>
                    <a:shade val="100000"/>
                    <a:satMod val="115000"/>
                    <a:alpha val="0"/>
                  </a:sysClr>
                </a:gs>
              </a:gsLst>
              <a:lin ang="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ko-KR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31" name="그림 3" descr="rrect(투명)01-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5757" y="806986"/>
              <a:ext cx="4303415" cy="370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Box 32"/>
            <p:cNvSpPr txBox="1"/>
            <p:nvPr/>
          </p:nvSpPr>
          <p:spPr>
            <a:xfrm>
              <a:off x="2942450" y="1716982"/>
              <a:ext cx="3537881" cy="21717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의료정보의 융합적 지식 및 숙련된 기술</a:t>
              </a:r>
              <a:endPara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을 활용하여 실무에 적용함</a:t>
              </a:r>
              <a:endPara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인간의 존엄성과 보건의료정보관리사의</a:t>
              </a:r>
              <a:endPara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사회적 윤리와 책임을 바탕으로 보건의료서비스를 지원함</a:t>
              </a:r>
              <a:endPara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빅데이터시대의 급변하는 보건의료환경을 인지하여 미래 정보시스템에 대응함</a:t>
              </a:r>
              <a:endPara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607543" y="1716982"/>
              <a:ext cx="4009691" cy="217174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-10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운동과학</a:t>
              </a:r>
              <a:r>
                <a:rPr kumimoji="0" lang="ko-KR" altLang="en-US" sz="2000" b="0" i="0" u="none" strike="noStrike" kern="0" cap="none" spc="-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및 건강의과학의 융합적 지식 및 전문 기술을 활용하여 스마트헬스케어 실무에 적용함</a:t>
              </a:r>
              <a:endParaRPr kumimoji="0" lang="en-US" altLang="ko-KR" sz="2000" b="0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인간의 존엄성과 건강운동과학 전문가의 사회적 윤리와 책임을 바탕으로 수요자 기반의 스마트</a:t>
              </a:r>
              <a:r>
                <a:rPr lang="en-US" altLang="ko-KR" sz="2000" kern="0" dirty="0">
                  <a:solidFill>
                    <a:prstClr val="black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헬스케어서비스를 지원함</a:t>
              </a:r>
              <a:endPara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저출산</a:t>
              </a:r>
              <a:r>
                <a:rPr kumimoji="0" lang="ko-KR" alt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고령화시대의 급변하는 사회변화를 인지하여 미래 스마트헬스시대를 선도함</a:t>
              </a:r>
              <a:endParaRPr kumimoji="0" lang="en-US" altLang="ko-KR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35" name="AutoShape 1072"/>
            <p:cNvSpPr>
              <a:spLocks noChangeArrowheads="1"/>
            </p:cNvSpPr>
            <p:nvPr/>
          </p:nvSpPr>
          <p:spPr bwMode="auto">
            <a:xfrm>
              <a:off x="737505" y="4652595"/>
              <a:ext cx="1402772" cy="12960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5000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HY각헤드라인M"/>
              </a:endParaRPr>
            </a:p>
          </p:txBody>
        </p:sp>
        <p:sp>
          <p:nvSpPr>
            <p:cNvPr id="36" name="AutoShape 1073"/>
            <p:cNvSpPr>
              <a:spLocks noChangeArrowheads="1"/>
            </p:cNvSpPr>
            <p:nvPr/>
          </p:nvSpPr>
          <p:spPr bwMode="auto">
            <a:xfrm>
              <a:off x="811577" y="4689304"/>
              <a:ext cx="1255963" cy="1188000"/>
            </a:xfrm>
            <a:prstGeom prst="roundRect">
              <a:avLst>
                <a:gd name="adj" fmla="val 50000"/>
              </a:avLst>
            </a:prstGeom>
            <a:solidFill>
              <a:srgbClr val="4472C4">
                <a:lumMod val="75000"/>
              </a:srgbClr>
            </a:solidFill>
            <a:ln>
              <a:noFill/>
            </a:ln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HY각헤드라인M"/>
              </a:endParaRPr>
            </a:p>
          </p:txBody>
        </p:sp>
        <p:sp>
          <p:nvSpPr>
            <p:cNvPr id="37" name="AutoShape 1072"/>
            <p:cNvSpPr>
              <a:spLocks noChangeArrowheads="1"/>
            </p:cNvSpPr>
            <p:nvPr/>
          </p:nvSpPr>
          <p:spPr bwMode="auto">
            <a:xfrm>
              <a:off x="906377" y="4782490"/>
              <a:ext cx="1078036" cy="10080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5000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HY각헤드라인M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38402" y="5069181"/>
              <a:ext cx="1371653" cy="405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인재상</a:t>
              </a:r>
            </a:p>
          </p:txBody>
        </p:sp>
        <p:pic>
          <p:nvPicPr>
            <p:cNvPr id="39" name="그림 10" descr="원통-green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0160" y="1775251"/>
              <a:ext cx="378372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577514" y="1816421"/>
              <a:ext cx="387220" cy="28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01</a:t>
              </a: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1" name="그림 8" descr="원통-cyan"/>
            <p:cNvPicPr preferRelativeResize="0">
              <a:picLocks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77516" y="2464139"/>
              <a:ext cx="37800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2569316" y="2493114"/>
              <a:ext cx="386200" cy="28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02</a:t>
              </a: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3" name="그림 6" descr="원통-blue"/>
            <p:cNvPicPr preferRelativeResize="0"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6734" y="3328402"/>
              <a:ext cx="37800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2615692" y="3339039"/>
              <a:ext cx="387220" cy="28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03</a:t>
              </a: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5" name="그림 10" descr="원통-green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2969" y="1786760"/>
              <a:ext cx="378372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7220323" y="1819221"/>
              <a:ext cx="387220" cy="28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01</a:t>
              </a: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7" name="그림 8" descr="원통-cyan"/>
            <p:cNvPicPr preferRelativeResize="0">
              <a:picLocks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0325" y="2467521"/>
              <a:ext cx="378000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7202795" y="2501195"/>
              <a:ext cx="404748" cy="28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02</a:t>
              </a: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49" name="그림 6" descr="원통-blue"/>
            <p:cNvPicPr preferRelativeResize="0">
              <a:picLocks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543" y="3367296"/>
              <a:ext cx="378000" cy="39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7229542" y="3418071"/>
              <a:ext cx="420197" cy="286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03</a:t>
              </a:r>
              <a:endParaRPr kumimoji="0" lang="ko-KR" alt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pic>
          <p:nvPicPr>
            <p:cNvPr id="51" name="그림 3" descr="rrect(투명)01-0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1740" y="3398006"/>
              <a:ext cx="4320000" cy="394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타원 51"/>
            <p:cNvSpPr/>
            <p:nvPr/>
          </p:nvSpPr>
          <p:spPr>
            <a:xfrm>
              <a:off x="2785761" y="4316009"/>
              <a:ext cx="540000" cy="5400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3" name="타원 52"/>
            <p:cNvSpPr/>
            <p:nvPr/>
          </p:nvSpPr>
          <p:spPr>
            <a:xfrm>
              <a:off x="3491162" y="4720117"/>
              <a:ext cx="540000" cy="5400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4" name="타원 53"/>
            <p:cNvSpPr/>
            <p:nvPr/>
          </p:nvSpPr>
          <p:spPr>
            <a:xfrm>
              <a:off x="4196564" y="4330247"/>
              <a:ext cx="540000" cy="5400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5" name="타원 54"/>
            <p:cNvSpPr/>
            <p:nvPr/>
          </p:nvSpPr>
          <p:spPr>
            <a:xfrm>
              <a:off x="4943201" y="4720117"/>
              <a:ext cx="540000" cy="5400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6" name="타원 55"/>
            <p:cNvSpPr/>
            <p:nvPr/>
          </p:nvSpPr>
          <p:spPr>
            <a:xfrm>
              <a:off x="5648601" y="4342521"/>
              <a:ext cx="540000" cy="5400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806853" y="4386429"/>
              <a:ext cx="518908" cy="405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S</a:t>
              </a:r>
              <a:endPara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3498002" y="4792415"/>
              <a:ext cx="532604" cy="405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M</a:t>
              </a:r>
              <a:endPara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196562" y="4387448"/>
              <a:ext cx="550632" cy="405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A</a:t>
              </a:r>
              <a:endPara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4950040" y="4792415"/>
              <a:ext cx="541362" cy="405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R</a:t>
              </a:r>
              <a:endPara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659231" y="4416253"/>
              <a:ext cx="529370" cy="405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T</a:t>
              </a:r>
              <a:endPara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 rot="5400000">
              <a:off x="2252611" y="5494402"/>
              <a:ext cx="1572563" cy="27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1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S</a:t>
              </a:r>
              <a:r>
                <a:rPr kumimoji="0" lang="en-US" altLang="ko-KR" sz="1800" b="0" i="0" u="none" strike="noStrike" kern="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pecialist</a:t>
              </a:r>
              <a:endParaRPr kumimoji="0" lang="ko-KR" altLang="en-US" sz="1800" b="0" i="0" u="none" strike="noStrike" kern="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 rot="5400000">
              <a:off x="2951987" y="5906254"/>
              <a:ext cx="1572563" cy="27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1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M</a:t>
              </a:r>
              <a:r>
                <a:rPr kumimoji="0" lang="en-US" altLang="ko-KR" sz="1800" b="0" i="0" u="none" strike="noStrike" kern="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otivation</a:t>
              </a:r>
              <a:endParaRPr kumimoji="0" lang="ko-KR" altLang="en-US" sz="1800" b="0" i="0" u="none" strike="noStrike" kern="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 rot="5400000">
              <a:off x="3686812" y="5510113"/>
              <a:ext cx="1572563" cy="27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1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A</a:t>
              </a:r>
              <a:r>
                <a:rPr kumimoji="0" lang="en-US" altLang="ko-KR" sz="1800" b="0" i="0" u="none" strike="noStrike" kern="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nalyst</a:t>
              </a:r>
              <a:endParaRPr kumimoji="0" lang="ko-KR" altLang="en-US" sz="1800" b="0" i="0" u="none" strike="noStrike" kern="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5400000">
              <a:off x="4435311" y="5906252"/>
              <a:ext cx="1572563" cy="27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1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R</a:t>
              </a:r>
              <a:r>
                <a:rPr kumimoji="0" lang="en-US" altLang="ko-KR" sz="1800" b="0" i="0" u="none" strike="noStrike" kern="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evolution</a:t>
              </a:r>
              <a:endParaRPr kumimoji="0" lang="ko-KR" altLang="en-US" sz="1800" b="0" i="0" u="none" strike="noStrike" kern="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5400000">
              <a:off x="5131376" y="5501288"/>
              <a:ext cx="1572563" cy="27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1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T</a:t>
              </a:r>
              <a:r>
                <a:rPr kumimoji="0" lang="en-US" altLang="ko-KR" sz="1800" b="0" i="0" u="none" strike="noStrike" kern="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rust</a:t>
              </a:r>
              <a:endParaRPr kumimoji="0" lang="ko-KR" altLang="en-US" sz="1800" b="0" i="0" u="none" strike="noStrike" kern="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7" name="타원 66"/>
            <p:cNvSpPr/>
            <p:nvPr/>
          </p:nvSpPr>
          <p:spPr>
            <a:xfrm>
              <a:off x="7570814" y="4347807"/>
              <a:ext cx="540000" cy="5400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8" name="타원 67"/>
            <p:cNvSpPr/>
            <p:nvPr/>
          </p:nvSpPr>
          <p:spPr>
            <a:xfrm>
              <a:off x="8415558" y="4725787"/>
              <a:ext cx="540000" cy="5400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69" name="타원 68"/>
            <p:cNvSpPr/>
            <p:nvPr/>
          </p:nvSpPr>
          <p:spPr>
            <a:xfrm>
              <a:off x="9234174" y="4344626"/>
              <a:ext cx="540000" cy="5400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0" name="타원 69"/>
            <p:cNvSpPr/>
            <p:nvPr/>
          </p:nvSpPr>
          <p:spPr>
            <a:xfrm>
              <a:off x="10111427" y="4734496"/>
              <a:ext cx="540000" cy="5400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1" name="타원 70"/>
            <p:cNvSpPr/>
            <p:nvPr/>
          </p:nvSpPr>
          <p:spPr>
            <a:xfrm>
              <a:off x="10834244" y="4348192"/>
              <a:ext cx="540000" cy="540000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570814" y="4425304"/>
              <a:ext cx="547101" cy="405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S</a:t>
              </a:r>
              <a:endPara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413951" y="4798085"/>
              <a:ext cx="532898" cy="405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M</a:t>
              </a:r>
              <a:endPara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9234175" y="4419245"/>
              <a:ext cx="540000" cy="405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A</a:t>
              </a:r>
              <a:endPara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0101951" y="4794821"/>
              <a:ext cx="542122" cy="405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R</a:t>
              </a:r>
              <a:endPara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10832879" y="4421923"/>
              <a:ext cx="541365" cy="405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T</a:t>
              </a:r>
              <a:endParaRPr kumimoji="0" lang="ko-KR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rot="5400000">
              <a:off x="7062891" y="5568932"/>
              <a:ext cx="1572563" cy="27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1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S</a:t>
              </a:r>
              <a:r>
                <a:rPr kumimoji="0" lang="en-US" altLang="ko-KR" sz="1800" b="0" i="0" u="none" strike="noStrike" kern="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pecialist</a:t>
              </a:r>
              <a:endParaRPr kumimoji="0" lang="ko-KR" altLang="en-US" sz="1800" b="0" i="0" u="none" strike="noStrike" kern="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 rot="5400000">
              <a:off x="7888749" y="5936926"/>
              <a:ext cx="1572563" cy="27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1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M</a:t>
              </a:r>
              <a:r>
                <a:rPr kumimoji="0" lang="en-US" altLang="ko-KR" sz="1800" b="0" i="0" u="none" strike="noStrike" kern="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ovement</a:t>
              </a:r>
              <a:endParaRPr kumimoji="0" lang="ko-KR" altLang="en-US" sz="1800" b="0" i="0" u="none" strike="noStrike" kern="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 rot="5400000">
              <a:off x="8714110" y="5531301"/>
              <a:ext cx="1572563" cy="27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1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A</a:t>
              </a:r>
              <a:r>
                <a:rPr kumimoji="0" lang="en-US" altLang="ko-KR" sz="1800" b="0" i="0" u="none" strike="noStrike" kern="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mbition</a:t>
              </a:r>
              <a:endParaRPr kumimoji="0" lang="ko-KR" altLang="en-US" sz="1800" b="0" i="0" u="none" strike="noStrike" kern="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 rot="5400000">
              <a:off x="9595145" y="5936614"/>
              <a:ext cx="1572563" cy="27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1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R</a:t>
              </a:r>
              <a:r>
                <a:rPr kumimoji="0" lang="en-US" altLang="ko-KR" sz="1800" b="0" i="0" u="none" strike="noStrike" kern="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evolution</a:t>
              </a:r>
              <a:endParaRPr kumimoji="0" lang="ko-KR" altLang="en-US" sz="1800" b="0" i="0" u="none" strike="noStrike" kern="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 rot="5400000">
              <a:off x="10342208" y="5543274"/>
              <a:ext cx="1572563" cy="2724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0" i="0" u="none" strike="noStrike" kern="0" cap="none" spc="10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T</a:t>
              </a:r>
              <a:r>
                <a:rPr kumimoji="0" lang="en-US" altLang="ko-KR" sz="1800" b="0" i="0" u="none" strike="noStrike" kern="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rust</a:t>
              </a:r>
              <a:endParaRPr kumimoji="0" lang="ko-KR" altLang="en-US" sz="1800" b="0" i="0" u="none" strike="noStrike" kern="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3" name="AutoShape 1072"/>
            <p:cNvSpPr>
              <a:spLocks noChangeArrowheads="1"/>
            </p:cNvSpPr>
            <p:nvPr/>
          </p:nvSpPr>
          <p:spPr bwMode="auto">
            <a:xfrm>
              <a:off x="809621" y="6754016"/>
              <a:ext cx="1402772" cy="12960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5000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srgbClr val="A5A5A5">
                      <a:satMod val="175000"/>
                      <a:alpha val="40000"/>
                    </a:srgbClr>
                  </a:glo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HY각헤드라인M"/>
              </a:endParaRPr>
            </a:p>
          </p:txBody>
        </p:sp>
        <p:sp>
          <p:nvSpPr>
            <p:cNvPr id="84" name="AutoShape 1073"/>
            <p:cNvSpPr>
              <a:spLocks noChangeArrowheads="1"/>
            </p:cNvSpPr>
            <p:nvPr/>
          </p:nvSpPr>
          <p:spPr bwMode="auto">
            <a:xfrm>
              <a:off x="883693" y="6790725"/>
              <a:ext cx="1255963" cy="1188000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rgbClr val="5B9BD5">
                    <a:lumMod val="50000"/>
                    <a:shade val="30000"/>
                    <a:satMod val="115000"/>
                  </a:srgbClr>
                </a:gs>
                <a:gs pos="50000">
                  <a:srgbClr val="5B9BD5">
                    <a:lumMod val="50000"/>
                    <a:shade val="67500"/>
                    <a:satMod val="115000"/>
                  </a:srgbClr>
                </a:gs>
                <a:gs pos="100000">
                  <a:srgbClr val="5B9BD5">
                    <a:lumMod val="50000"/>
                    <a:shade val="100000"/>
                    <a:satMod val="115000"/>
                  </a:srgbClr>
                </a:gs>
              </a:gsLst>
              <a:lin ang="2700000" scaled="1"/>
              <a:tileRect/>
            </a:gradFill>
            <a:ln>
              <a:noFill/>
            </a:ln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HY각헤드라인M"/>
              </a:endParaRPr>
            </a:p>
          </p:txBody>
        </p:sp>
        <p:sp>
          <p:nvSpPr>
            <p:cNvPr id="85" name="AutoShape 1072"/>
            <p:cNvSpPr>
              <a:spLocks noChangeArrowheads="1"/>
            </p:cNvSpPr>
            <p:nvPr/>
          </p:nvSpPr>
          <p:spPr bwMode="auto">
            <a:xfrm>
              <a:off x="978493" y="6883911"/>
              <a:ext cx="1078036" cy="100800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DDDDD"/>
                </a:gs>
                <a:gs pos="50000">
                  <a:sysClr val="window" lastClr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HY각헤드라인M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073382" y="7021703"/>
              <a:ext cx="811902" cy="73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학과역량</a:t>
              </a:r>
              <a:endParaRPr kumimoji="0" lang="ko-KR" alt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7" name="직사각형 86"/>
            <p:cNvSpPr/>
            <p:nvPr/>
          </p:nvSpPr>
          <p:spPr>
            <a:xfrm>
              <a:off x="2513024" y="7142374"/>
              <a:ext cx="9104210" cy="608822"/>
            </a:xfrm>
            <a:prstGeom prst="rect">
              <a:avLst/>
            </a:prstGeom>
            <a:solidFill>
              <a:sysClr val="window" lastClr="FFFFFF">
                <a:lumMod val="75000"/>
              </a:sysClr>
            </a:soli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254000" h="1270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8" name="순서도: 저장 데이터 87"/>
            <p:cNvSpPr/>
            <p:nvPr/>
          </p:nvSpPr>
          <p:spPr>
            <a:xfrm flipH="1">
              <a:off x="2547860" y="7159791"/>
              <a:ext cx="1404000" cy="576000"/>
            </a:xfrm>
            <a:prstGeom prst="flowChartOnlineStorage">
              <a:avLst/>
            </a:prstGeom>
            <a:gradFill>
              <a:gsLst>
                <a:gs pos="0">
                  <a:srgbClr val="00B050"/>
                </a:gs>
                <a:gs pos="70000">
                  <a:srgbClr val="92D050"/>
                </a:gs>
                <a:gs pos="100000">
                  <a:srgbClr val="00B050"/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127000"/>
            </a:sp3d>
          </p:spPr>
          <p:txBody>
            <a:bodyPr lIns="0" tIns="0" r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127000" algn="ctr" rotWithShape="0">
                      <a:prstClr val="black">
                        <a:alpha val="80000"/>
                      </a:prstClr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 </a:t>
              </a:r>
              <a:r>
                <a:rPr kumimoji="0" lang="ko-KR" alt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ysClr val="window" lastClr="FFFFFF"/>
                  </a:solidFill>
                  <a:effectLst>
                    <a:outerShdw blurRad="127000" algn="ctr" rotWithShape="0">
                      <a:prstClr val="black">
                        <a:alpha val="80000"/>
                      </a:prstClr>
                    </a:outerShdw>
                  </a:effectLst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혁신성</a:t>
              </a:r>
              <a:endParaRPr kumimoji="0" lang="ko-KR" alt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127000" algn="ctr" rotWithShape="0">
                    <a:prstClr val="black">
                      <a:alpha val="80000"/>
                    </a:prstClr>
                  </a:outerShdw>
                </a:effectLst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89" name="순서도: 저장 데이터 88"/>
            <p:cNvSpPr/>
            <p:nvPr/>
          </p:nvSpPr>
          <p:spPr>
            <a:xfrm flipH="1">
              <a:off x="4153025" y="7143859"/>
              <a:ext cx="1404000" cy="576000"/>
            </a:xfrm>
            <a:prstGeom prst="flowChartOnlineStorage">
              <a:avLst/>
            </a:prstGeom>
            <a:gradFill>
              <a:gsLst>
                <a:gs pos="0">
                  <a:srgbClr val="00B0F0"/>
                </a:gs>
                <a:gs pos="70000">
                  <a:srgbClr val="0070C0"/>
                </a:gs>
                <a:gs pos="100000">
                  <a:srgbClr val="00B0F0"/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127000"/>
            </a:sp3d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 정확성</a:t>
              </a:r>
            </a:p>
          </p:txBody>
        </p:sp>
        <p:sp>
          <p:nvSpPr>
            <p:cNvPr id="90" name="순서도: 저장 데이터 89"/>
            <p:cNvSpPr/>
            <p:nvPr/>
          </p:nvSpPr>
          <p:spPr>
            <a:xfrm flipH="1">
              <a:off x="5894471" y="7143859"/>
              <a:ext cx="1404000" cy="576000"/>
            </a:xfrm>
            <a:prstGeom prst="flowChartOnlineStorage">
              <a:avLst/>
            </a:prstGeom>
            <a:gradFill>
              <a:gsLst>
                <a:gs pos="0">
                  <a:srgbClr val="0070C0"/>
                </a:gs>
                <a:gs pos="70000">
                  <a:srgbClr val="002060"/>
                </a:gs>
                <a:gs pos="100000">
                  <a:srgbClr val="0070C0"/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127000"/>
            </a:sp3d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 전문성</a:t>
              </a:r>
            </a:p>
          </p:txBody>
        </p:sp>
        <p:sp>
          <p:nvSpPr>
            <p:cNvPr id="91" name="순서도: 저장 데이터 90"/>
            <p:cNvSpPr/>
            <p:nvPr/>
          </p:nvSpPr>
          <p:spPr>
            <a:xfrm flipH="1">
              <a:off x="7723007" y="7143859"/>
              <a:ext cx="1404000" cy="576000"/>
            </a:xfrm>
            <a:prstGeom prst="flowChartOnlineStorage">
              <a:avLst/>
            </a:prstGeom>
            <a:gradFill>
              <a:gsLst>
                <a:gs pos="0">
                  <a:srgbClr val="7030A0"/>
                </a:gs>
                <a:gs pos="70000">
                  <a:srgbClr val="37184E"/>
                </a:gs>
                <a:gs pos="100000">
                  <a:srgbClr val="7030A0"/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127000"/>
            </a:sp3d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 신뢰성</a:t>
              </a:r>
            </a:p>
          </p:txBody>
        </p:sp>
        <p:sp>
          <p:nvSpPr>
            <p:cNvPr id="92" name="순서도: 저장 데이터 91"/>
            <p:cNvSpPr/>
            <p:nvPr/>
          </p:nvSpPr>
          <p:spPr>
            <a:xfrm flipH="1">
              <a:off x="9633716" y="7143859"/>
              <a:ext cx="1404000" cy="576000"/>
            </a:xfrm>
            <a:prstGeom prst="flowChartOnlineStorage">
              <a:avLst/>
            </a:prstGeom>
            <a:gradFill>
              <a:gsLst>
                <a:gs pos="0">
                  <a:srgbClr val="660066"/>
                </a:gs>
                <a:gs pos="70000">
                  <a:srgbClr val="CC00CC"/>
                </a:gs>
                <a:gs pos="100000">
                  <a:srgbClr val="7030A0"/>
                </a:gs>
              </a:gsLst>
              <a:lin ang="2700000" scaled="0"/>
            </a:gradFill>
            <a:ln w="25400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w="381000" h="127000"/>
            </a:sp3d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 윤리성</a:t>
              </a:r>
            </a:p>
          </p:txBody>
        </p:sp>
        <p:sp>
          <p:nvSpPr>
            <p:cNvPr id="93" name="모서리가 둥근 직사각형 92"/>
            <p:cNvSpPr/>
            <p:nvPr/>
          </p:nvSpPr>
          <p:spPr>
            <a:xfrm>
              <a:off x="2470118" y="-768641"/>
              <a:ext cx="3946759" cy="617465"/>
            </a:xfrm>
            <a:prstGeom prst="roundRect">
              <a:avLst>
                <a:gd name="adj" fmla="val 50000"/>
              </a:avLst>
            </a:prstGeom>
            <a:solidFill>
              <a:srgbClr val="44546A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619335" y="-666693"/>
              <a:ext cx="3609747" cy="357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보건의료정보관리교육</a:t>
              </a:r>
              <a:r>
                <a: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프로그램</a:t>
              </a:r>
            </a:p>
          </p:txBody>
        </p:sp>
        <p:sp>
          <p:nvSpPr>
            <p:cNvPr id="95" name="모서리가 둥근 직사각형 94"/>
            <p:cNvSpPr/>
            <p:nvPr/>
          </p:nvSpPr>
          <p:spPr>
            <a:xfrm>
              <a:off x="7304167" y="-782333"/>
              <a:ext cx="3946759" cy="646830"/>
            </a:xfrm>
            <a:prstGeom prst="roundRect">
              <a:avLst>
                <a:gd name="adj" fmla="val 50000"/>
              </a:avLst>
            </a:prstGeom>
            <a:solidFill>
              <a:srgbClr val="44546A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7338695" y="-647036"/>
              <a:ext cx="3877701" cy="357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건강</a:t>
              </a:r>
              <a:r>
                <a:rPr kumimoji="0" lang="en-US" altLang="ko-K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&amp;</a:t>
              </a:r>
              <a:r>
                <a: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운동과학교육 </a:t>
              </a:r>
              <a:r>
                <a: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프로그램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2304718" y="350801"/>
              <a:ext cx="4284454" cy="8591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국제적 수준의 </a:t>
              </a:r>
              <a:r>
                <a: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보건의료정보관리</a:t>
              </a:r>
              <a:r>
                <a:rPr kumimoji="0" lang="en-US" altLang="ko-K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·</a:t>
              </a:r>
              <a:r>
                <a: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분석 기반</a:t>
              </a:r>
              <a:endParaRPr kumimoji="0" lang="en-US" altLang="ko-KR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marR="0" lvl="0" indent="0" algn="ctr" defTabSz="91440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국민건강증진 및 보건의료산업발전에 기여</a:t>
              </a:r>
              <a:endPara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7119986" y="363667"/>
              <a:ext cx="4436288" cy="8591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국제적 수준의 </a:t>
              </a:r>
              <a:r>
                <a: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건강</a:t>
              </a:r>
              <a:r>
                <a:rPr kumimoji="0" lang="en-US" altLang="ko-KR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&amp;</a:t>
              </a:r>
              <a:r>
                <a:rPr kumimoji="0" lang="ko-KR" alt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운동과학</a:t>
              </a:r>
              <a:r>
                <a:rPr kumimoji="0" lang="ko-KR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분석 기반</a:t>
              </a:r>
              <a:endPara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 marL="0" marR="0" lvl="0" indent="0" algn="ctr" defTabSz="914400" eaLnBrk="1" fontAlgn="auto" latinLnBrk="1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전 생애 </a:t>
              </a:r>
              <a:r>
                <a:rPr kumimoji="0" lang="ko-KR" altLang="en-US" sz="2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주기별</a:t>
              </a:r>
              <a:r>
                <a:rPr kumimoji="0" lang="ko-KR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</a:rPr>
                <a:t> 국민건강증진에 기여</a:t>
              </a:r>
              <a:endParaRPr kumimoji="0" lang="en-US" altLang="ko-KR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7523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04BCEB-8356-2349-8DA0-C4E717A61103}"/>
              </a:ext>
            </a:extLst>
          </p:cNvPr>
          <p:cNvGrpSpPr/>
          <p:nvPr/>
        </p:nvGrpSpPr>
        <p:grpSpPr>
          <a:xfrm>
            <a:off x="8069081" y="702601"/>
            <a:ext cx="8968618" cy="1338145"/>
            <a:chOff x="8069081" y="1598340"/>
            <a:chExt cx="8968618" cy="133814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7B8A6E-8AFB-784B-BA3F-26DD0FF1889D}"/>
                </a:ext>
              </a:extLst>
            </p:cNvPr>
            <p:cNvSpPr txBox="1"/>
            <p:nvPr/>
          </p:nvSpPr>
          <p:spPr>
            <a:xfrm>
              <a:off x="8069081" y="1598340"/>
              <a:ext cx="8968618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>
                  <a:solidFill>
                    <a:schemeClr val="tx2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보건의료정보관리사란</a:t>
              </a:r>
              <a:r>
                <a:rPr lang="en-US" altLang="ko-KR" sz="6600" b="1" dirty="0">
                  <a:solidFill>
                    <a:schemeClr val="tx2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?</a:t>
              </a:r>
              <a:endParaRPr lang="en-US" sz="6600" b="1" dirty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112CAE-941E-1B4D-B112-9ED93D892FAF}"/>
                </a:ext>
              </a:extLst>
            </p:cNvPr>
            <p:cNvSpPr/>
            <p:nvPr/>
          </p:nvSpPr>
          <p:spPr>
            <a:xfrm>
              <a:off x="10470383" y="2890766"/>
              <a:ext cx="343688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hape 2937">
            <a:extLst>
              <a:ext uri="{FF2B5EF4-FFF2-40B4-BE49-F238E27FC236}">
                <a16:creationId xmlns:a16="http://schemas.microsoft.com/office/drawing/2014/main" id="{23C7A6EF-66F8-0F43-82DC-550F59137493}"/>
              </a:ext>
            </a:extLst>
          </p:cNvPr>
          <p:cNvSpPr/>
          <p:nvPr/>
        </p:nvSpPr>
        <p:spPr>
          <a:xfrm>
            <a:off x="3655997" y="5652539"/>
            <a:ext cx="1411178" cy="141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66" name="Alternate Process 65">
            <a:extLst>
              <a:ext uri="{FF2B5EF4-FFF2-40B4-BE49-F238E27FC236}">
                <a16:creationId xmlns:a16="http://schemas.microsoft.com/office/drawing/2014/main" id="{17B92336-0D9A-9646-A4A9-AA9E4EF5EF37}"/>
              </a:ext>
            </a:extLst>
          </p:cNvPr>
          <p:cNvSpPr/>
          <p:nvPr/>
        </p:nvSpPr>
        <p:spPr>
          <a:xfrm>
            <a:off x="873232" y="3236859"/>
            <a:ext cx="2787874" cy="2867528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Shape 2624">
            <a:extLst>
              <a:ext uri="{FF2B5EF4-FFF2-40B4-BE49-F238E27FC236}">
                <a16:creationId xmlns:a16="http://schemas.microsoft.com/office/drawing/2014/main" id="{58A27536-72E4-F144-BFC4-416A9C5C6039}"/>
              </a:ext>
            </a:extLst>
          </p:cNvPr>
          <p:cNvSpPr/>
          <p:nvPr/>
        </p:nvSpPr>
        <p:spPr>
          <a:xfrm>
            <a:off x="1584670" y="3859268"/>
            <a:ext cx="1411178" cy="141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D8CBD8D1-C7AD-430D-8CA9-F6CAECE8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728" y="238257"/>
            <a:ext cx="1417352" cy="13600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5C1708-3837-45D9-B685-E604172D3096}"/>
              </a:ext>
            </a:extLst>
          </p:cNvPr>
          <p:cNvSpPr txBox="1"/>
          <p:nvPr/>
        </p:nvSpPr>
        <p:spPr>
          <a:xfrm>
            <a:off x="4361586" y="3236859"/>
            <a:ext cx="18418629" cy="741068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54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의료기관에서 </a:t>
            </a:r>
            <a:r>
              <a:rPr lang="ko-KR" altLang="en-US" sz="5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보건의료정보의 분석</a:t>
            </a:r>
            <a:r>
              <a:rPr lang="en-US" altLang="ko-KR" sz="5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5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보건의료 정보의 전사</a:t>
            </a:r>
            <a:r>
              <a:rPr lang="en-US" altLang="ko-KR" sz="5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5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암 등록</a:t>
            </a:r>
            <a:r>
              <a:rPr lang="en-US" altLang="ko-KR" sz="5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5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진료통계 관리</a:t>
            </a:r>
            <a:r>
              <a:rPr lang="en-US" altLang="ko-KR" sz="5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5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질병 ∙ 사인 ∙ 의료행위분류</a:t>
            </a:r>
            <a:r>
              <a:rPr lang="ko-KR" altLang="en-US" sz="54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와 그 밖에 의료기관 에서의 의료 및 보건지도 등에 관한 </a:t>
            </a:r>
            <a:r>
              <a:rPr lang="ko-KR" altLang="en-US" sz="5400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기록 및 정보의 분류 ∙ 확인 ∙ 유지 ∙ 관리</a:t>
            </a:r>
            <a:r>
              <a:rPr lang="ko-KR" altLang="en-US" sz="54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관한 업무를 수행</a:t>
            </a:r>
            <a:endParaRPr lang="en-US" altLang="ko-KR" sz="54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endParaRPr lang="en-US" altLang="ko-KR" sz="54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54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법적 근거 </a:t>
            </a:r>
            <a:r>
              <a:rPr lang="en-US" altLang="ko-KR" sz="54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54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의료기사 등에 관한 법률</a:t>
            </a:r>
          </a:p>
        </p:txBody>
      </p:sp>
    </p:spTree>
    <p:extLst>
      <p:ext uri="{BB962C8B-B14F-4D97-AF65-F5344CB8AC3E}">
        <p14:creationId xmlns:p14="http://schemas.microsoft.com/office/powerpoint/2010/main" val="3993848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04BCEB-8356-2349-8DA0-C4E717A61103}"/>
              </a:ext>
            </a:extLst>
          </p:cNvPr>
          <p:cNvGrpSpPr/>
          <p:nvPr/>
        </p:nvGrpSpPr>
        <p:grpSpPr>
          <a:xfrm>
            <a:off x="6762793" y="918299"/>
            <a:ext cx="11543867" cy="1928630"/>
            <a:chOff x="8423643" y="1598341"/>
            <a:chExt cx="7530364" cy="212365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7B8A6E-8AFB-784B-BA3F-26DD0FF1889D}"/>
                </a:ext>
              </a:extLst>
            </p:cNvPr>
            <p:cNvSpPr txBox="1"/>
            <p:nvPr/>
          </p:nvSpPr>
          <p:spPr>
            <a:xfrm>
              <a:off x="8423643" y="1598341"/>
              <a:ext cx="7530364" cy="212365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>
                  <a:solidFill>
                    <a:schemeClr val="tx2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보건의료정보관리사의 업무</a:t>
              </a:r>
              <a:endParaRPr lang="en-US" sz="6600" b="1" dirty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112CAE-941E-1B4D-B112-9ED93D892FAF}"/>
                </a:ext>
              </a:extLst>
            </p:cNvPr>
            <p:cNvSpPr/>
            <p:nvPr/>
          </p:nvSpPr>
          <p:spPr>
            <a:xfrm>
              <a:off x="10470383" y="2890766"/>
              <a:ext cx="343688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hape 2937">
            <a:extLst>
              <a:ext uri="{FF2B5EF4-FFF2-40B4-BE49-F238E27FC236}">
                <a16:creationId xmlns:a16="http://schemas.microsoft.com/office/drawing/2014/main" id="{23C7A6EF-66F8-0F43-82DC-550F59137493}"/>
              </a:ext>
            </a:extLst>
          </p:cNvPr>
          <p:cNvSpPr/>
          <p:nvPr/>
        </p:nvSpPr>
        <p:spPr>
          <a:xfrm>
            <a:off x="3655997" y="5652539"/>
            <a:ext cx="1411178" cy="141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D8CBD8D1-C7AD-430D-8CA9-F6CAECE8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728" y="238257"/>
            <a:ext cx="1417352" cy="136008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263A0905-9452-4B1B-860C-F15D01559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586" y="2846929"/>
            <a:ext cx="17790614" cy="10265574"/>
          </a:xfrm>
          <a:prstGeom prst="rect">
            <a:avLst/>
          </a:prstGeom>
        </p:spPr>
      </p:pic>
      <p:sp>
        <p:nvSpPr>
          <p:cNvPr id="14" name="Alternate Process 65">
            <a:extLst>
              <a:ext uri="{FF2B5EF4-FFF2-40B4-BE49-F238E27FC236}">
                <a16:creationId xmlns:a16="http://schemas.microsoft.com/office/drawing/2014/main" id="{FF900993-193D-43E4-B6AE-630D126061BD}"/>
              </a:ext>
            </a:extLst>
          </p:cNvPr>
          <p:cNvSpPr/>
          <p:nvPr/>
        </p:nvSpPr>
        <p:spPr>
          <a:xfrm>
            <a:off x="873232" y="3236859"/>
            <a:ext cx="2787874" cy="2867528"/>
          </a:xfrm>
          <a:prstGeom prst="flowChartAlternateProcess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hape 2624">
            <a:extLst>
              <a:ext uri="{FF2B5EF4-FFF2-40B4-BE49-F238E27FC236}">
                <a16:creationId xmlns:a16="http://schemas.microsoft.com/office/drawing/2014/main" id="{F2AF83F0-0E0F-4E83-ADA5-D6989C15FF51}"/>
              </a:ext>
            </a:extLst>
          </p:cNvPr>
          <p:cNvSpPr/>
          <p:nvPr/>
        </p:nvSpPr>
        <p:spPr>
          <a:xfrm>
            <a:off x="1584670" y="3859268"/>
            <a:ext cx="1411178" cy="141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82" y="6873"/>
                </a:moveTo>
                <a:lnTo>
                  <a:pt x="20618" y="6873"/>
                </a:lnTo>
                <a:lnTo>
                  <a:pt x="20618" y="7855"/>
                </a:lnTo>
                <a:lnTo>
                  <a:pt x="982" y="7855"/>
                </a:lnTo>
                <a:cubicBezTo>
                  <a:pt x="982" y="7855"/>
                  <a:pt x="982" y="6873"/>
                  <a:pt x="982" y="6873"/>
                </a:cubicBezTo>
                <a:close/>
                <a:moveTo>
                  <a:pt x="16691" y="8836"/>
                </a:moveTo>
                <a:lnTo>
                  <a:pt x="18655" y="8836"/>
                </a:lnTo>
                <a:lnTo>
                  <a:pt x="18655" y="17673"/>
                </a:lnTo>
                <a:lnTo>
                  <a:pt x="16691" y="17673"/>
                </a:lnTo>
                <a:cubicBezTo>
                  <a:pt x="16691" y="17673"/>
                  <a:pt x="16691" y="8836"/>
                  <a:pt x="16691" y="8836"/>
                </a:cubicBezTo>
                <a:close/>
                <a:moveTo>
                  <a:pt x="13745" y="8836"/>
                </a:moveTo>
                <a:lnTo>
                  <a:pt x="15709" y="8836"/>
                </a:lnTo>
                <a:lnTo>
                  <a:pt x="15709" y="17673"/>
                </a:lnTo>
                <a:lnTo>
                  <a:pt x="13745" y="17673"/>
                </a:lnTo>
                <a:cubicBezTo>
                  <a:pt x="13745" y="17673"/>
                  <a:pt x="13745" y="8836"/>
                  <a:pt x="13745" y="8836"/>
                </a:cubicBezTo>
                <a:close/>
                <a:moveTo>
                  <a:pt x="8836" y="8836"/>
                </a:moveTo>
                <a:lnTo>
                  <a:pt x="12764" y="8836"/>
                </a:lnTo>
                <a:lnTo>
                  <a:pt x="12764" y="17673"/>
                </a:lnTo>
                <a:lnTo>
                  <a:pt x="8836" y="17673"/>
                </a:lnTo>
                <a:cubicBezTo>
                  <a:pt x="8836" y="17673"/>
                  <a:pt x="8836" y="8836"/>
                  <a:pt x="8836" y="8836"/>
                </a:cubicBezTo>
                <a:close/>
                <a:moveTo>
                  <a:pt x="5891" y="8836"/>
                </a:moveTo>
                <a:lnTo>
                  <a:pt x="7855" y="8836"/>
                </a:lnTo>
                <a:lnTo>
                  <a:pt x="7855" y="17673"/>
                </a:lnTo>
                <a:lnTo>
                  <a:pt x="5891" y="17673"/>
                </a:lnTo>
                <a:cubicBezTo>
                  <a:pt x="5891" y="17673"/>
                  <a:pt x="5891" y="8836"/>
                  <a:pt x="5891" y="8836"/>
                </a:cubicBezTo>
                <a:close/>
                <a:moveTo>
                  <a:pt x="2945" y="8836"/>
                </a:moveTo>
                <a:lnTo>
                  <a:pt x="4909" y="8836"/>
                </a:lnTo>
                <a:lnTo>
                  <a:pt x="4909" y="17673"/>
                </a:lnTo>
                <a:lnTo>
                  <a:pt x="2945" y="17673"/>
                </a:lnTo>
                <a:cubicBezTo>
                  <a:pt x="2945" y="17673"/>
                  <a:pt x="2945" y="8836"/>
                  <a:pt x="2945" y="8836"/>
                </a:cubicBezTo>
                <a:close/>
                <a:moveTo>
                  <a:pt x="19773" y="18655"/>
                </a:moveTo>
                <a:lnTo>
                  <a:pt x="20428" y="20618"/>
                </a:lnTo>
                <a:lnTo>
                  <a:pt x="1172" y="20618"/>
                </a:lnTo>
                <a:lnTo>
                  <a:pt x="1827" y="18655"/>
                </a:lnTo>
                <a:cubicBezTo>
                  <a:pt x="1827" y="18655"/>
                  <a:pt x="19773" y="18655"/>
                  <a:pt x="19773" y="18655"/>
                </a:cubicBezTo>
                <a:close/>
                <a:moveTo>
                  <a:pt x="10800" y="1056"/>
                </a:moveTo>
                <a:lnTo>
                  <a:pt x="19261" y="5891"/>
                </a:lnTo>
                <a:lnTo>
                  <a:pt x="2339" y="5891"/>
                </a:lnTo>
                <a:cubicBezTo>
                  <a:pt x="2339" y="5891"/>
                  <a:pt x="10800" y="1056"/>
                  <a:pt x="10800" y="1056"/>
                </a:cubicBezTo>
                <a:close/>
                <a:moveTo>
                  <a:pt x="21109" y="8836"/>
                </a:moveTo>
                <a:cubicBezTo>
                  <a:pt x="21380" y="8836"/>
                  <a:pt x="21600" y="8617"/>
                  <a:pt x="21600" y="8345"/>
                </a:cubicBezTo>
                <a:lnTo>
                  <a:pt x="21600" y="6382"/>
                </a:lnTo>
                <a:cubicBezTo>
                  <a:pt x="21600" y="6200"/>
                  <a:pt x="21496" y="6047"/>
                  <a:pt x="21349" y="5963"/>
                </a:cubicBezTo>
                <a:lnTo>
                  <a:pt x="21353" y="5956"/>
                </a:lnTo>
                <a:lnTo>
                  <a:pt x="11044" y="65"/>
                </a:lnTo>
                <a:lnTo>
                  <a:pt x="11040" y="72"/>
                </a:lnTo>
                <a:cubicBezTo>
                  <a:pt x="10968" y="30"/>
                  <a:pt x="10889" y="0"/>
                  <a:pt x="10800" y="0"/>
                </a:cubicBezTo>
                <a:cubicBezTo>
                  <a:pt x="10711" y="0"/>
                  <a:pt x="10632" y="30"/>
                  <a:pt x="10560" y="72"/>
                </a:cubicBezTo>
                <a:lnTo>
                  <a:pt x="10556" y="65"/>
                </a:lnTo>
                <a:lnTo>
                  <a:pt x="247" y="5956"/>
                </a:lnTo>
                <a:lnTo>
                  <a:pt x="251" y="5963"/>
                </a:lnTo>
                <a:cubicBezTo>
                  <a:pt x="104" y="6047"/>
                  <a:pt x="0" y="6200"/>
                  <a:pt x="0" y="6382"/>
                </a:cubicBezTo>
                <a:lnTo>
                  <a:pt x="0" y="8345"/>
                </a:lnTo>
                <a:cubicBezTo>
                  <a:pt x="0" y="8617"/>
                  <a:pt x="220" y="8836"/>
                  <a:pt x="491" y="8836"/>
                </a:cubicBezTo>
                <a:lnTo>
                  <a:pt x="1964" y="8836"/>
                </a:lnTo>
                <a:lnTo>
                  <a:pt x="1964" y="17673"/>
                </a:lnTo>
                <a:lnTo>
                  <a:pt x="1473" y="17673"/>
                </a:lnTo>
                <a:cubicBezTo>
                  <a:pt x="1256" y="17673"/>
                  <a:pt x="1078" y="17816"/>
                  <a:pt x="1013" y="18010"/>
                </a:cubicBezTo>
                <a:lnTo>
                  <a:pt x="1007" y="18009"/>
                </a:lnTo>
                <a:lnTo>
                  <a:pt x="25" y="20954"/>
                </a:lnTo>
                <a:lnTo>
                  <a:pt x="31" y="20955"/>
                </a:lnTo>
                <a:cubicBezTo>
                  <a:pt x="14" y="21005"/>
                  <a:pt x="0" y="21055"/>
                  <a:pt x="0" y="21109"/>
                </a:cubicBezTo>
                <a:cubicBezTo>
                  <a:pt x="0" y="21381"/>
                  <a:pt x="220" y="21600"/>
                  <a:pt x="491" y="21600"/>
                </a:cubicBezTo>
                <a:lnTo>
                  <a:pt x="21109" y="21600"/>
                </a:lnTo>
                <a:cubicBezTo>
                  <a:pt x="21380" y="21600"/>
                  <a:pt x="21600" y="21381"/>
                  <a:pt x="21600" y="21109"/>
                </a:cubicBezTo>
                <a:cubicBezTo>
                  <a:pt x="21600" y="21055"/>
                  <a:pt x="21586" y="21005"/>
                  <a:pt x="21569" y="20955"/>
                </a:cubicBezTo>
                <a:lnTo>
                  <a:pt x="21575" y="20954"/>
                </a:lnTo>
                <a:lnTo>
                  <a:pt x="20593" y="18009"/>
                </a:lnTo>
                <a:lnTo>
                  <a:pt x="20587" y="18010"/>
                </a:lnTo>
                <a:cubicBezTo>
                  <a:pt x="20522" y="17816"/>
                  <a:pt x="20344" y="17673"/>
                  <a:pt x="20127" y="17673"/>
                </a:cubicBezTo>
                <a:lnTo>
                  <a:pt x="19636" y="17673"/>
                </a:lnTo>
                <a:lnTo>
                  <a:pt x="19636" y="8836"/>
                </a:lnTo>
                <a:cubicBezTo>
                  <a:pt x="19636" y="8836"/>
                  <a:pt x="21109" y="8836"/>
                  <a:pt x="21109" y="8836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</p:spTree>
    <p:extLst>
      <p:ext uri="{BB962C8B-B14F-4D97-AF65-F5344CB8AC3E}">
        <p14:creationId xmlns:p14="http://schemas.microsoft.com/office/powerpoint/2010/main" val="4262840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04BCEB-8356-2349-8DA0-C4E717A61103}"/>
              </a:ext>
            </a:extLst>
          </p:cNvPr>
          <p:cNvGrpSpPr/>
          <p:nvPr/>
        </p:nvGrpSpPr>
        <p:grpSpPr>
          <a:xfrm>
            <a:off x="6762793" y="918299"/>
            <a:ext cx="11543867" cy="1215254"/>
            <a:chOff x="8423643" y="1598341"/>
            <a:chExt cx="7530364" cy="13381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7B8A6E-8AFB-784B-BA3F-26DD0FF1889D}"/>
                </a:ext>
              </a:extLst>
            </p:cNvPr>
            <p:cNvSpPr txBox="1"/>
            <p:nvPr/>
          </p:nvSpPr>
          <p:spPr>
            <a:xfrm>
              <a:off x="8423643" y="1598341"/>
              <a:ext cx="7530364" cy="12200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>
                  <a:solidFill>
                    <a:schemeClr val="tx2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보건의료정보관리사의 역할</a:t>
              </a:r>
              <a:endParaRPr lang="en-US" sz="6600" b="1" dirty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112CAE-941E-1B4D-B112-9ED93D892FAF}"/>
                </a:ext>
              </a:extLst>
            </p:cNvPr>
            <p:cNvSpPr/>
            <p:nvPr/>
          </p:nvSpPr>
          <p:spPr>
            <a:xfrm>
              <a:off x="10470383" y="2890766"/>
              <a:ext cx="343688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hape 2937">
            <a:extLst>
              <a:ext uri="{FF2B5EF4-FFF2-40B4-BE49-F238E27FC236}">
                <a16:creationId xmlns:a16="http://schemas.microsoft.com/office/drawing/2014/main" id="{23C7A6EF-66F8-0F43-82DC-550F59137493}"/>
              </a:ext>
            </a:extLst>
          </p:cNvPr>
          <p:cNvSpPr/>
          <p:nvPr/>
        </p:nvSpPr>
        <p:spPr>
          <a:xfrm>
            <a:off x="3655997" y="5652539"/>
            <a:ext cx="1411178" cy="141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D8CBD8D1-C7AD-430D-8CA9-F6CAECE8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728" y="238257"/>
            <a:ext cx="1417352" cy="1360084"/>
          </a:xfrm>
          <a:prstGeom prst="rect">
            <a:avLst/>
          </a:prstGeom>
        </p:spPr>
      </p:pic>
      <p:sp>
        <p:nvSpPr>
          <p:cNvPr id="9" name="Alternate Process 66">
            <a:extLst>
              <a:ext uri="{FF2B5EF4-FFF2-40B4-BE49-F238E27FC236}">
                <a16:creationId xmlns:a16="http://schemas.microsoft.com/office/drawing/2014/main" id="{6856492A-BC7C-4F75-BB57-A4E28DDC54D9}"/>
              </a:ext>
            </a:extLst>
          </p:cNvPr>
          <p:cNvSpPr/>
          <p:nvPr/>
        </p:nvSpPr>
        <p:spPr>
          <a:xfrm>
            <a:off x="597564" y="3490600"/>
            <a:ext cx="2787874" cy="2867528"/>
          </a:xfrm>
          <a:prstGeom prst="flowChartAlternateProces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2904">
            <a:extLst>
              <a:ext uri="{FF2B5EF4-FFF2-40B4-BE49-F238E27FC236}">
                <a16:creationId xmlns:a16="http://schemas.microsoft.com/office/drawing/2014/main" id="{3A711B85-FF5F-4A5A-9274-713012A07181}"/>
              </a:ext>
            </a:extLst>
          </p:cNvPr>
          <p:cNvSpPr/>
          <p:nvPr/>
        </p:nvSpPr>
        <p:spPr>
          <a:xfrm>
            <a:off x="1285912" y="4218775"/>
            <a:ext cx="1411178" cy="141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47" y="7017"/>
                </a:moveTo>
                <a:cubicBezTo>
                  <a:pt x="11058" y="6927"/>
                  <a:pt x="10935" y="6873"/>
                  <a:pt x="10800" y="6873"/>
                </a:cubicBezTo>
                <a:cubicBezTo>
                  <a:pt x="10665" y="6873"/>
                  <a:pt x="10542" y="6927"/>
                  <a:pt x="10453" y="7017"/>
                </a:cubicBezTo>
                <a:lnTo>
                  <a:pt x="5053" y="11926"/>
                </a:lnTo>
                <a:cubicBezTo>
                  <a:pt x="4964" y="12015"/>
                  <a:pt x="4909" y="12138"/>
                  <a:pt x="4909" y="12273"/>
                </a:cubicBezTo>
                <a:cubicBezTo>
                  <a:pt x="4909" y="12544"/>
                  <a:pt x="5129" y="12764"/>
                  <a:pt x="5400" y="12764"/>
                </a:cubicBezTo>
                <a:cubicBezTo>
                  <a:pt x="5535" y="12764"/>
                  <a:pt x="5658" y="12709"/>
                  <a:pt x="5747" y="12620"/>
                </a:cubicBezTo>
                <a:lnTo>
                  <a:pt x="10800" y="8026"/>
                </a:lnTo>
                <a:lnTo>
                  <a:pt x="15853" y="12620"/>
                </a:lnTo>
                <a:cubicBezTo>
                  <a:pt x="15942" y="12709"/>
                  <a:pt x="16065" y="12764"/>
                  <a:pt x="16200" y="12764"/>
                </a:cubicBezTo>
                <a:cubicBezTo>
                  <a:pt x="16471" y="12764"/>
                  <a:pt x="16691" y="12544"/>
                  <a:pt x="16691" y="12273"/>
                </a:cubicBezTo>
                <a:cubicBezTo>
                  <a:pt x="16691" y="12138"/>
                  <a:pt x="16636" y="12015"/>
                  <a:pt x="16547" y="11926"/>
                </a:cubicBezTo>
                <a:cubicBezTo>
                  <a:pt x="16547" y="11926"/>
                  <a:pt x="11147" y="7017"/>
                  <a:pt x="11147" y="7017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03D9B24-E259-459E-B9F1-3F9779A10A45}"/>
              </a:ext>
            </a:extLst>
          </p:cNvPr>
          <p:cNvSpPr/>
          <p:nvPr/>
        </p:nvSpPr>
        <p:spPr>
          <a:xfrm>
            <a:off x="4073786" y="3263515"/>
            <a:ext cx="19418500" cy="16608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보건의료정보관리자</a:t>
            </a:r>
            <a:r>
              <a:rPr lang="ko-KR" altLang="en-US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로서 양질의 보건의료정보가 안전하고 효율적으로 생성</a:t>
            </a:r>
            <a:r>
              <a:rPr lang="en-US" altLang="ko-KR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저장</a:t>
            </a:r>
            <a:r>
              <a:rPr lang="en-US" altLang="ko-KR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활용되도록 관리함으로써 국가와 기관의 보건의료데이터 거버넌스를 구현한다</a:t>
            </a:r>
            <a:r>
              <a:rPr lang="en-US" altLang="ko-KR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40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E4A38959-CC54-44D4-8B01-459F2A1CFBDA}"/>
              </a:ext>
            </a:extLst>
          </p:cNvPr>
          <p:cNvSpPr/>
          <p:nvPr/>
        </p:nvSpPr>
        <p:spPr>
          <a:xfrm>
            <a:off x="4073786" y="5276231"/>
            <a:ext cx="19418500" cy="21915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보건의료정보 표준 전문가</a:t>
            </a:r>
            <a:r>
              <a:rPr lang="ko-KR" altLang="en-US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로서</a:t>
            </a:r>
            <a:r>
              <a:rPr lang="ko-KR" altLang="en-US" sz="4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보건의료정보의 컨텐츠와 기술의 국제 표준을 준수하고</a:t>
            </a:r>
            <a:r>
              <a:rPr lang="en-US" altLang="ko-KR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나아가 이를 더 개발하여 발전시킴으로 국가 보건의료정보의 신뢰성을 확보하고 정보 교류 및 효율적 활용을 촉진한다</a:t>
            </a:r>
            <a:r>
              <a:rPr lang="en-US" altLang="ko-KR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40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FBCED0AF-0C2E-4328-A1A5-6B0D07C9A708}"/>
              </a:ext>
            </a:extLst>
          </p:cNvPr>
          <p:cNvSpPr/>
          <p:nvPr/>
        </p:nvSpPr>
        <p:spPr>
          <a:xfrm>
            <a:off x="4130221" y="7867448"/>
            <a:ext cx="19418500" cy="16608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보건의료정보 분류 전문가</a:t>
            </a:r>
            <a:r>
              <a:rPr lang="ko-KR" altLang="en-US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로서 보건의료정보 분야의 국제 표준을 준수하여 분류함으로써 가치 있는 정보생성 및 활용에 기여한다</a:t>
            </a:r>
            <a:r>
              <a:rPr lang="en-US" altLang="ko-KR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40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84099B9B-E20A-409C-BC54-BBE253F69365}"/>
              </a:ext>
            </a:extLst>
          </p:cNvPr>
          <p:cNvSpPr/>
          <p:nvPr/>
        </p:nvSpPr>
        <p:spPr>
          <a:xfrm>
            <a:off x="4130221" y="9997390"/>
            <a:ext cx="19418500" cy="16608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보험정보 관리자</a:t>
            </a:r>
            <a:r>
              <a:rPr lang="ko-KR" altLang="en-US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로서 의무기록 기반의 정확하고 윤리적인 보험 청구 및 평가</a:t>
            </a:r>
            <a:r>
              <a:rPr lang="en-US" altLang="ko-KR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데이터의 생성</a:t>
            </a:r>
            <a:r>
              <a:rPr lang="en-US" altLang="ko-KR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분석</a:t>
            </a:r>
            <a:r>
              <a:rPr lang="en-US" altLang="ko-KR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연계를 제공한다</a:t>
            </a:r>
            <a:r>
              <a:rPr lang="en-US" altLang="ko-KR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40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751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04BCEB-8356-2349-8DA0-C4E717A61103}"/>
              </a:ext>
            </a:extLst>
          </p:cNvPr>
          <p:cNvGrpSpPr/>
          <p:nvPr/>
        </p:nvGrpSpPr>
        <p:grpSpPr>
          <a:xfrm>
            <a:off x="6762793" y="918299"/>
            <a:ext cx="11543867" cy="1215254"/>
            <a:chOff x="8423643" y="1598341"/>
            <a:chExt cx="7530364" cy="13381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7B8A6E-8AFB-784B-BA3F-26DD0FF1889D}"/>
                </a:ext>
              </a:extLst>
            </p:cNvPr>
            <p:cNvSpPr txBox="1"/>
            <p:nvPr/>
          </p:nvSpPr>
          <p:spPr>
            <a:xfrm>
              <a:off x="8423643" y="1598341"/>
              <a:ext cx="7530364" cy="12200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>
                  <a:solidFill>
                    <a:schemeClr val="tx2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보건의료정보관리사의 역할</a:t>
              </a:r>
              <a:endParaRPr lang="en-US" sz="6600" b="1" dirty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112CAE-941E-1B4D-B112-9ED93D892FAF}"/>
                </a:ext>
              </a:extLst>
            </p:cNvPr>
            <p:cNvSpPr/>
            <p:nvPr/>
          </p:nvSpPr>
          <p:spPr>
            <a:xfrm>
              <a:off x="10470383" y="2890766"/>
              <a:ext cx="343688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hape 2937">
            <a:extLst>
              <a:ext uri="{FF2B5EF4-FFF2-40B4-BE49-F238E27FC236}">
                <a16:creationId xmlns:a16="http://schemas.microsoft.com/office/drawing/2014/main" id="{23C7A6EF-66F8-0F43-82DC-550F59137493}"/>
              </a:ext>
            </a:extLst>
          </p:cNvPr>
          <p:cNvSpPr/>
          <p:nvPr/>
        </p:nvSpPr>
        <p:spPr>
          <a:xfrm>
            <a:off x="3655997" y="5652539"/>
            <a:ext cx="1411178" cy="141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D8CBD8D1-C7AD-430D-8CA9-F6CAECE8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728" y="238257"/>
            <a:ext cx="1417352" cy="1360084"/>
          </a:xfrm>
          <a:prstGeom prst="rect">
            <a:avLst/>
          </a:prstGeom>
        </p:spPr>
      </p:pic>
      <p:sp>
        <p:nvSpPr>
          <p:cNvPr id="9" name="Alternate Process 66">
            <a:extLst>
              <a:ext uri="{FF2B5EF4-FFF2-40B4-BE49-F238E27FC236}">
                <a16:creationId xmlns:a16="http://schemas.microsoft.com/office/drawing/2014/main" id="{6856492A-BC7C-4F75-BB57-A4E28DDC54D9}"/>
              </a:ext>
            </a:extLst>
          </p:cNvPr>
          <p:cNvSpPr/>
          <p:nvPr/>
        </p:nvSpPr>
        <p:spPr>
          <a:xfrm>
            <a:off x="597564" y="3490600"/>
            <a:ext cx="2787874" cy="2867528"/>
          </a:xfrm>
          <a:prstGeom prst="flowChartAlternateProcess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hape 2904">
            <a:extLst>
              <a:ext uri="{FF2B5EF4-FFF2-40B4-BE49-F238E27FC236}">
                <a16:creationId xmlns:a16="http://schemas.microsoft.com/office/drawing/2014/main" id="{3A711B85-FF5F-4A5A-9274-713012A07181}"/>
              </a:ext>
            </a:extLst>
          </p:cNvPr>
          <p:cNvSpPr/>
          <p:nvPr/>
        </p:nvSpPr>
        <p:spPr>
          <a:xfrm>
            <a:off x="1285912" y="4218775"/>
            <a:ext cx="1411178" cy="141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147" y="7017"/>
                </a:moveTo>
                <a:cubicBezTo>
                  <a:pt x="11058" y="6927"/>
                  <a:pt x="10935" y="6873"/>
                  <a:pt x="10800" y="6873"/>
                </a:cubicBezTo>
                <a:cubicBezTo>
                  <a:pt x="10665" y="6873"/>
                  <a:pt x="10542" y="6927"/>
                  <a:pt x="10453" y="7017"/>
                </a:cubicBezTo>
                <a:lnTo>
                  <a:pt x="5053" y="11926"/>
                </a:lnTo>
                <a:cubicBezTo>
                  <a:pt x="4964" y="12015"/>
                  <a:pt x="4909" y="12138"/>
                  <a:pt x="4909" y="12273"/>
                </a:cubicBezTo>
                <a:cubicBezTo>
                  <a:pt x="4909" y="12544"/>
                  <a:pt x="5129" y="12764"/>
                  <a:pt x="5400" y="12764"/>
                </a:cubicBezTo>
                <a:cubicBezTo>
                  <a:pt x="5535" y="12764"/>
                  <a:pt x="5658" y="12709"/>
                  <a:pt x="5747" y="12620"/>
                </a:cubicBezTo>
                <a:lnTo>
                  <a:pt x="10800" y="8026"/>
                </a:lnTo>
                <a:lnTo>
                  <a:pt x="15853" y="12620"/>
                </a:lnTo>
                <a:cubicBezTo>
                  <a:pt x="15942" y="12709"/>
                  <a:pt x="16065" y="12764"/>
                  <a:pt x="16200" y="12764"/>
                </a:cubicBezTo>
                <a:cubicBezTo>
                  <a:pt x="16471" y="12764"/>
                  <a:pt x="16691" y="12544"/>
                  <a:pt x="16691" y="12273"/>
                </a:cubicBezTo>
                <a:cubicBezTo>
                  <a:pt x="16691" y="12138"/>
                  <a:pt x="16636" y="12015"/>
                  <a:pt x="16547" y="11926"/>
                </a:cubicBezTo>
                <a:cubicBezTo>
                  <a:pt x="16547" y="11926"/>
                  <a:pt x="11147" y="7017"/>
                  <a:pt x="11147" y="7017"/>
                </a:cubicBezTo>
                <a:close/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2" y="982"/>
                  <a:pt x="20618" y="5377"/>
                  <a:pt x="20618" y="10800"/>
                </a:cubicBezTo>
                <a:cubicBezTo>
                  <a:pt x="20618" y="16223"/>
                  <a:pt x="16222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903D9B24-E259-459E-B9F1-3F9779A10A45}"/>
              </a:ext>
            </a:extLst>
          </p:cNvPr>
          <p:cNvSpPr/>
          <p:nvPr/>
        </p:nvSpPr>
        <p:spPr>
          <a:xfrm>
            <a:off x="4073786" y="3263515"/>
            <a:ext cx="19418500" cy="16608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개인정보보호 관리자</a:t>
            </a:r>
            <a:r>
              <a:rPr lang="ko-KR" altLang="en-US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로서 보건의료정보의 </a:t>
            </a:r>
            <a:r>
              <a:rPr lang="ko-KR" altLang="en-US" sz="4000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전생애주기를</a:t>
            </a:r>
            <a:r>
              <a:rPr lang="ko-KR" altLang="en-US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관리함으로써 안전한 정보 보호 관리 체계를 구축한다</a:t>
            </a:r>
            <a:r>
              <a:rPr lang="en-US" altLang="ko-KR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40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E4A38959-CC54-44D4-8B01-459F2A1CFBDA}"/>
              </a:ext>
            </a:extLst>
          </p:cNvPr>
          <p:cNvSpPr/>
          <p:nvPr/>
        </p:nvSpPr>
        <p:spPr>
          <a:xfrm>
            <a:off x="4073786" y="5276231"/>
            <a:ext cx="19418500" cy="178748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보건의료정보 분석전문가</a:t>
            </a:r>
            <a:r>
              <a:rPr lang="ko-KR" altLang="en-US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로서</a:t>
            </a:r>
            <a:r>
              <a:rPr lang="ko-KR" altLang="en-US" sz="400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최신의 분석기술을 활용하여 보건의료정보를 다양하게 분석함으로 부가가치 높은 지식과 정보를 생산한다</a:t>
            </a:r>
            <a:r>
              <a:rPr lang="en-US" altLang="ko-KR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r>
              <a:rPr lang="ko-KR" altLang="en-US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FBCED0AF-0C2E-4328-A1A5-6B0D07C9A708}"/>
              </a:ext>
            </a:extLst>
          </p:cNvPr>
          <p:cNvSpPr/>
          <p:nvPr/>
        </p:nvSpPr>
        <p:spPr>
          <a:xfrm>
            <a:off x="4130221" y="7867448"/>
            <a:ext cx="19418500" cy="1660849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000" b="1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보건의료정보 정책자문가</a:t>
            </a:r>
            <a:r>
              <a:rPr lang="ko-KR" altLang="en-US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로서 국가와 기관이 올바르고 미래지향적인 보건의료 정책을 세울 수 있도록 발전방향을 제시하고 협력한다</a:t>
            </a:r>
            <a:r>
              <a:rPr lang="en-US" altLang="ko-KR" sz="4000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4000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0ECFF6-BA87-4666-B31C-05C50067E6F7}"/>
              </a:ext>
            </a:extLst>
          </p:cNvPr>
          <p:cNvSpPr txBox="1"/>
          <p:nvPr/>
        </p:nvSpPr>
        <p:spPr>
          <a:xfrm>
            <a:off x="12670971" y="11899060"/>
            <a:ext cx="10543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출처</a:t>
            </a:r>
            <a:r>
              <a:rPr lang="en-US" altLang="ko-KR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: </a:t>
            </a:r>
            <a:r>
              <a:rPr lang="ko-KR" altLang="en-US" dirty="0" err="1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대한보건의료정보관리사협회</a:t>
            </a:r>
            <a:endParaRPr lang="ko-KR" altLang="en-US" dirty="0">
              <a:solidFill>
                <a:schemeClr val="tx2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18926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04BCEB-8356-2349-8DA0-C4E717A61103}"/>
              </a:ext>
            </a:extLst>
          </p:cNvPr>
          <p:cNvGrpSpPr/>
          <p:nvPr/>
        </p:nvGrpSpPr>
        <p:grpSpPr>
          <a:xfrm>
            <a:off x="6445552" y="918299"/>
            <a:ext cx="12700864" cy="2123658"/>
            <a:chOff x="8423643" y="1598341"/>
            <a:chExt cx="7530364" cy="233840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7B8A6E-8AFB-784B-BA3F-26DD0FF1889D}"/>
                </a:ext>
              </a:extLst>
            </p:cNvPr>
            <p:cNvSpPr txBox="1"/>
            <p:nvPr/>
          </p:nvSpPr>
          <p:spPr>
            <a:xfrm>
              <a:off x="8423643" y="1598341"/>
              <a:ext cx="7530364" cy="23384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>
                  <a:solidFill>
                    <a:schemeClr val="tx2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보건의료정보관리사의 진출 분야</a:t>
              </a:r>
              <a:endParaRPr lang="en-US" sz="6600" b="1" dirty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112CAE-941E-1B4D-B112-9ED93D892FAF}"/>
                </a:ext>
              </a:extLst>
            </p:cNvPr>
            <p:cNvSpPr/>
            <p:nvPr/>
          </p:nvSpPr>
          <p:spPr>
            <a:xfrm>
              <a:off x="10470383" y="2890766"/>
              <a:ext cx="343688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hape 2937">
            <a:extLst>
              <a:ext uri="{FF2B5EF4-FFF2-40B4-BE49-F238E27FC236}">
                <a16:creationId xmlns:a16="http://schemas.microsoft.com/office/drawing/2014/main" id="{23C7A6EF-66F8-0F43-82DC-550F59137493}"/>
              </a:ext>
            </a:extLst>
          </p:cNvPr>
          <p:cNvSpPr/>
          <p:nvPr/>
        </p:nvSpPr>
        <p:spPr>
          <a:xfrm>
            <a:off x="3655997" y="5652539"/>
            <a:ext cx="1411178" cy="141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D8CBD8D1-C7AD-430D-8CA9-F6CAECE8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728" y="238257"/>
            <a:ext cx="1417352" cy="1360084"/>
          </a:xfrm>
          <a:prstGeom prst="rect">
            <a:avLst/>
          </a:prstGeom>
        </p:spPr>
      </p:pic>
      <p:sp>
        <p:nvSpPr>
          <p:cNvPr id="11" name="Alternate Process 68">
            <a:extLst>
              <a:ext uri="{FF2B5EF4-FFF2-40B4-BE49-F238E27FC236}">
                <a16:creationId xmlns:a16="http://schemas.microsoft.com/office/drawing/2014/main" id="{8285703E-1DA3-4433-BEEB-83AF6E39D7B4}"/>
              </a:ext>
            </a:extLst>
          </p:cNvPr>
          <p:cNvSpPr/>
          <p:nvPr/>
        </p:nvSpPr>
        <p:spPr>
          <a:xfrm>
            <a:off x="485488" y="3263515"/>
            <a:ext cx="2787874" cy="2867528"/>
          </a:xfrm>
          <a:prstGeom prst="flowChartAlternateProcess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hape 2617">
            <a:extLst>
              <a:ext uri="{FF2B5EF4-FFF2-40B4-BE49-F238E27FC236}">
                <a16:creationId xmlns:a16="http://schemas.microsoft.com/office/drawing/2014/main" id="{9D8B994E-D2BF-44B1-AF91-68262C86BBC0}"/>
              </a:ext>
            </a:extLst>
          </p:cNvPr>
          <p:cNvSpPr/>
          <p:nvPr/>
        </p:nvSpPr>
        <p:spPr>
          <a:xfrm>
            <a:off x="1147386" y="4099086"/>
            <a:ext cx="1464079" cy="119801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FCD7BEE-BE78-48E8-B4ED-26695FB758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586" y="2403702"/>
            <a:ext cx="16701796" cy="1106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14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04BCEB-8356-2349-8DA0-C4E717A61103}"/>
              </a:ext>
            </a:extLst>
          </p:cNvPr>
          <p:cNvGrpSpPr/>
          <p:nvPr/>
        </p:nvGrpSpPr>
        <p:grpSpPr>
          <a:xfrm>
            <a:off x="6762793" y="918299"/>
            <a:ext cx="11543867" cy="1215254"/>
            <a:chOff x="8423643" y="1598341"/>
            <a:chExt cx="7530364" cy="133814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7B8A6E-8AFB-784B-BA3F-26DD0FF1889D}"/>
                </a:ext>
              </a:extLst>
            </p:cNvPr>
            <p:cNvSpPr txBox="1"/>
            <p:nvPr/>
          </p:nvSpPr>
          <p:spPr>
            <a:xfrm>
              <a:off x="8423643" y="1598341"/>
              <a:ext cx="7530364" cy="122003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>
                  <a:solidFill>
                    <a:schemeClr val="tx2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보건의료정보관리사 활동 현황</a:t>
              </a:r>
              <a:endParaRPr lang="en-US" sz="6600" b="1" dirty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112CAE-941E-1B4D-B112-9ED93D892FAF}"/>
                </a:ext>
              </a:extLst>
            </p:cNvPr>
            <p:cNvSpPr/>
            <p:nvPr/>
          </p:nvSpPr>
          <p:spPr>
            <a:xfrm>
              <a:off x="10470383" y="2890766"/>
              <a:ext cx="343688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hape 2937">
            <a:extLst>
              <a:ext uri="{FF2B5EF4-FFF2-40B4-BE49-F238E27FC236}">
                <a16:creationId xmlns:a16="http://schemas.microsoft.com/office/drawing/2014/main" id="{23C7A6EF-66F8-0F43-82DC-550F59137493}"/>
              </a:ext>
            </a:extLst>
          </p:cNvPr>
          <p:cNvSpPr/>
          <p:nvPr/>
        </p:nvSpPr>
        <p:spPr>
          <a:xfrm>
            <a:off x="3655997" y="5652539"/>
            <a:ext cx="1411178" cy="141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D8CBD8D1-C7AD-430D-8CA9-F6CAECE8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728" y="238257"/>
            <a:ext cx="1417352" cy="1360084"/>
          </a:xfrm>
          <a:prstGeom prst="rect">
            <a:avLst/>
          </a:prstGeom>
        </p:spPr>
      </p:pic>
      <p:sp>
        <p:nvSpPr>
          <p:cNvPr id="11" name="Alternate Process 67">
            <a:extLst>
              <a:ext uri="{FF2B5EF4-FFF2-40B4-BE49-F238E27FC236}">
                <a16:creationId xmlns:a16="http://schemas.microsoft.com/office/drawing/2014/main" id="{E5835126-DA5D-4E1E-9FFF-BAB421CCCE8E}"/>
              </a:ext>
            </a:extLst>
          </p:cNvPr>
          <p:cNvSpPr/>
          <p:nvPr/>
        </p:nvSpPr>
        <p:spPr>
          <a:xfrm>
            <a:off x="634833" y="3058242"/>
            <a:ext cx="2787874" cy="2867528"/>
          </a:xfrm>
          <a:prstGeom prst="flowChartAlternateProcess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hape 2546">
            <a:extLst>
              <a:ext uri="{FF2B5EF4-FFF2-40B4-BE49-F238E27FC236}">
                <a16:creationId xmlns:a16="http://schemas.microsoft.com/office/drawing/2014/main" id="{C688616A-B0AB-4278-A1FD-FCE24153BBE0}"/>
              </a:ext>
            </a:extLst>
          </p:cNvPr>
          <p:cNvSpPr/>
          <p:nvPr/>
        </p:nvSpPr>
        <p:spPr>
          <a:xfrm>
            <a:off x="1295655" y="3892182"/>
            <a:ext cx="1466229" cy="1199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0400"/>
                </a:moveTo>
                <a:lnTo>
                  <a:pt x="18655" y="20400"/>
                </a:lnTo>
                <a:lnTo>
                  <a:pt x="18655" y="1200"/>
                </a:lnTo>
                <a:lnTo>
                  <a:pt x="20618" y="1200"/>
                </a:lnTo>
                <a:cubicBezTo>
                  <a:pt x="20618" y="1200"/>
                  <a:pt x="20618" y="20400"/>
                  <a:pt x="20618" y="20400"/>
                </a:cubicBezTo>
                <a:close/>
                <a:moveTo>
                  <a:pt x="21109" y="0"/>
                </a:moveTo>
                <a:lnTo>
                  <a:pt x="18164" y="0"/>
                </a:lnTo>
                <a:cubicBezTo>
                  <a:pt x="17893" y="0"/>
                  <a:pt x="17673" y="269"/>
                  <a:pt x="17673" y="600"/>
                </a:cubicBezTo>
                <a:lnTo>
                  <a:pt x="17673" y="21000"/>
                </a:lnTo>
                <a:cubicBezTo>
                  <a:pt x="17673" y="21332"/>
                  <a:pt x="17893" y="21600"/>
                  <a:pt x="18164" y="21600"/>
                </a:cubicBezTo>
                <a:lnTo>
                  <a:pt x="21109" y="21600"/>
                </a:lnTo>
                <a:cubicBezTo>
                  <a:pt x="21380" y="21600"/>
                  <a:pt x="21600" y="21332"/>
                  <a:pt x="21600" y="21000"/>
                </a:cubicBezTo>
                <a:lnTo>
                  <a:pt x="21600" y="600"/>
                </a:lnTo>
                <a:cubicBezTo>
                  <a:pt x="21600" y="269"/>
                  <a:pt x="21380" y="0"/>
                  <a:pt x="21109" y="0"/>
                </a:cubicBezTo>
                <a:moveTo>
                  <a:pt x="8836" y="20400"/>
                </a:moveTo>
                <a:lnTo>
                  <a:pt x="6873" y="20400"/>
                </a:lnTo>
                <a:lnTo>
                  <a:pt x="6873" y="3600"/>
                </a:lnTo>
                <a:lnTo>
                  <a:pt x="8836" y="3600"/>
                </a:lnTo>
                <a:cubicBezTo>
                  <a:pt x="8836" y="3600"/>
                  <a:pt x="8836" y="20400"/>
                  <a:pt x="8836" y="20400"/>
                </a:cubicBezTo>
                <a:close/>
                <a:moveTo>
                  <a:pt x="9327" y="2400"/>
                </a:moveTo>
                <a:lnTo>
                  <a:pt x="6382" y="2400"/>
                </a:lnTo>
                <a:cubicBezTo>
                  <a:pt x="6111" y="2400"/>
                  <a:pt x="5891" y="2669"/>
                  <a:pt x="5891" y="3000"/>
                </a:cubicBezTo>
                <a:lnTo>
                  <a:pt x="5891" y="21000"/>
                </a:lnTo>
                <a:cubicBezTo>
                  <a:pt x="5891" y="21332"/>
                  <a:pt x="6111" y="21600"/>
                  <a:pt x="6382" y="21600"/>
                </a:cubicBezTo>
                <a:lnTo>
                  <a:pt x="9327" y="21600"/>
                </a:lnTo>
                <a:cubicBezTo>
                  <a:pt x="9598" y="21600"/>
                  <a:pt x="9818" y="21332"/>
                  <a:pt x="9818" y="21000"/>
                </a:cubicBezTo>
                <a:lnTo>
                  <a:pt x="9818" y="3000"/>
                </a:lnTo>
                <a:cubicBezTo>
                  <a:pt x="9818" y="2669"/>
                  <a:pt x="9598" y="2400"/>
                  <a:pt x="9327" y="2400"/>
                </a:cubicBezTo>
                <a:moveTo>
                  <a:pt x="14727" y="20400"/>
                </a:moveTo>
                <a:lnTo>
                  <a:pt x="12764" y="20400"/>
                </a:lnTo>
                <a:lnTo>
                  <a:pt x="12764" y="10800"/>
                </a:lnTo>
                <a:lnTo>
                  <a:pt x="14727" y="10800"/>
                </a:lnTo>
                <a:cubicBezTo>
                  <a:pt x="14727" y="10800"/>
                  <a:pt x="14727" y="20400"/>
                  <a:pt x="14727" y="20400"/>
                </a:cubicBezTo>
                <a:close/>
                <a:moveTo>
                  <a:pt x="15218" y="9600"/>
                </a:moveTo>
                <a:lnTo>
                  <a:pt x="12273" y="9600"/>
                </a:lnTo>
                <a:cubicBezTo>
                  <a:pt x="12002" y="9600"/>
                  <a:pt x="11782" y="9869"/>
                  <a:pt x="11782" y="10200"/>
                </a:cubicBezTo>
                <a:lnTo>
                  <a:pt x="11782" y="21000"/>
                </a:lnTo>
                <a:cubicBezTo>
                  <a:pt x="11782" y="21332"/>
                  <a:pt x="12002" y="21600"/>
                  <a:pt x="12273" y="21600"/>
                </a:cubicBezTo>
                <a:lnTo>
                  <a:pt x="15218" y="21600"/>
                </a:lnTo>
                <a:cubicBezTo>
                  <a:pt x="15489" y="21600"/>
                  <a:pt x="15709" y="21332"/>
                  <a:pt x="15709" y="21000"/>
                </a:cubicBezTo>
                <a:lnTo>
                  <a:pt x="15709" y="10200"/>
                </a:lnTo>
                <a:cubicBezTo>
                  <a:pt x="15709" y="9869"/>
                  <a:pt x="15489" y="9600"/>
                  <a:pt x="15218" y="9600"/>
                </a:cubicBezTo>
                <a:moveTo>
                  <a:pt x="2945" y="20400"/>
                </a:moveTo>
                <a:lnTo>
                  <a:pt x="982" y="20400"/>
                </a:lnTo>
                <a:lnTo>
                  <a:pt x="982" y="14400"/>
                </a:lnTo>
                <a:lnTo>
                  <a:pt x="2945" y="14400"/>
                </a:lnTo>
                <a:cubicBezTo>
                  <a:pt x="2945" y="14400"/>
                  <a:pt x="2945" y="20400"/>
                  <a:pt x="2945" y="20400"/>
                </a:cubicBezTo>
                <a:close/>
                <a:moveTo>
                  <a:pt x="3436" y="13200"/>
                </a:moveTo>
                <a:lnTo>
                  <a:pt x="491" y="13200"/>
                </a:lnTo>
                <a:cubicBezTo>
                  <a:pt x="220" y="13200"/>
                  <a:pt x="0" y="13469"/>
                  <a:pt x="0" y="13800"/>
                </a:cubicBezTo>
                <a:lnTo>
                  <a:pt x="0" y="21000"/>
                </a:lnTo>
                <a:cubicBezTo>
                  <a:pt x="0" y="21332"/>
                  <a:pt x="220" y="21600"/>
                  <a:pt x="491" y="21600"/>
                </a:cubicBezTo>
                <a:lnTo>
                  <a:pt x="3436" y="21600"/>
                </a:lnTo>
                <a:cubicBezTo>
                  <a:pt x="3707" y="21600"/>
                  <a:pt x="3927" y="21332"/>
                  <a:pt x="3927" y="21000"/>
                </a:cubicBezTo>
                <a:lnTo>
                  <a:pt x="3927" y="13800"/>
                </a:lnTo>
                <a:cubicBezTo>
                  <a:pt x="3927" y="13469"/>
                  <a:pt x="3707" y="13200"/>
                  <a:pt x="3436" y="1320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B5EA5765-C9E8-49CF-94F7-9C6418E7E5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187376"/>
              </p:ext>
            </p:extLst>
          </p:nvPr>
        </p:nvGraphicFramePr>
        <p:xfrm>
          <a:off x="4079731" y="3462802"/>
          <a:ext cx="19002264" cy="3916236"/>
        </p:xfrm>
        <a:graphic>
          <a:graphicData uri="http://schemas.openxmlformats.org/drawingml/2006/table">
            <a:tbl>
              <a:tblPr>
                <a:tableStyleId>{D03447BB-5D67-496B-8E87-E561075AD55C}</a:tableStyleId>
              </a:tblPr>
              <a:tblGrid>
                <a:gridCol w="1583522">
                  <a:extLst>
                    <a:ext uri="{9D8B030D-6E8A-4147-A177-3AD203B41FA5}">
                      <a16:colId xmlns:a16="http://schemas.microsoft.com/office/drawing/2014/main" val="429770199"/>
                    </a:ext>
                  </a:extLst>
                </a:gridCol>
                <a:gridCol w="1583522">
                  <a:extLst>
                    <a:ext uri="{9D8B030D-6E8A-4147-A177-3AD203B41FA5}">
                      <a16:colId xmlns:a16="http://schemas.microsoft.com/office/drawing/2014/main" val="3819011056"/>
                    </a:ext>
                  </a:extLst>
                </a:gridCol>
                <a:gridCol w="1583522">
                  <a:extLst>
                    <a:ext uri="{9D8B030D-6E8A-4147-A177-3AD203B41FA5}">
                      <a16:colId xmlns:a16="http://schemas.microsoft.com/office/drawing/2014/main" val="2427156575"/>
                    </a:ext>
                  </a:extLst>
                </a:gridCol>
                <a:gridCol w="1583522">
                  <a:extLst>
                    <a:ext uri="{9D8B030D-6E8A-4147-A177-3AD203B41FA5}">
                      <a16:colId xmlns:a16="http://schemas.microsoft.com/office/drawing/2014/main" val="1307057170"/>
                    </a:ext>
                  </a:extLst>
                </a:gridCol>
                <a:gridCol w="1583522">
                  <a:extLst>
                    <a:ext uri="{9D8B030D-6E8A-4147-A177-3AD203B41FA5}">
                      <a16:colId xmlns:a16="http://schemas.microsoft.com/office/drawing/2014/main" val="1298520936"/>
                    </a:ext>
                  </a:extLst>
                </a:gridCol>
                <a:gridCol w="1583522">
                  <a:extLst>
                    <a:ext uri="{9D8B030D-6E8A-4147-A177-3AD203B41FA5}">
                      <a16:colId xmlns:a16="http://schemas.microsoft.com/office/drawing/2014/main" val="3936414082"/>
                    </a:ext>
                  </a:extLst>
                </a:gridCol>
                <a:gridCol w="1583522">
                  <a:extLst>
                    <a:ext uri="{9D8B030D-6E8A-4147-A177-3AD203B41FA5}">
                      <a16:colId xmlns:a16="http://schemas.microsoft.com/office/drawing/2014/main" val="713848277"/>
                    </a:ext>
                  </a:extLst>
                </a:gridCol>
                <a:gridCol w="1583522">
                  <a:extLst>
                    <a:ext uri="{9D8B030D-6E8A-4147-A177-3AD203B41FA5}">
                      <a16:colId xmlns:a16="http://schemas.microsoft.com/office/drawing/2014/main" val="1618236909"/>
                    </a:ext>
                  </a:extLst>
                </a:gridCol>
                <a:gridCol w="1583522">
                  <a:extLst>
                    <a:ext uri="{9D8B030D-6E8A-4147-A177-3AD203B41FA5}">
                      <a16:colId xmlns:a16="http://schemas.microsoft.com/office/drawing/2014/main" val="2078835858"/>
                    </a:ext>
                  </a:extLst>
                </a:gridCol>
                <a:gridCol w="1583522">
                  <a:extLst>
                    <a:ext uri="{9D8B030D-6E8A-4147-A177-3AD203B41FA5}">
                      <a16:colId xmlns:a16="http://schemas.microsoft.com/office/drawing/2014/main" val="1607447742"/>
                    </a:ext>
                  </a:extLst>
                </a:gridCol>
                <a:gridCol w="1583522">
                  <a:extLst>
                    <a:ext uri="{9D8B030D-6E8A-4147-A177-3AD203B41FA5}">
                      <a16:colId xmlns:a16="http://schemas.microsoft.com/office/drawing/2014/main" val="1736174934"/>
                    </a:ext>
                  </a:extLst>
                </a:gridCol>
                <a:gridCol w="1583522">
                  <a:extLst>
                    <a:ext uri="{9D8B030D-6E8A-4147-A177-3AD203B41FA5}">
                      <a16:colId xmlns:a16="http://schemas.microsoft.com/office/drawing/2014/main" val="3745009332"/>
                    </a:ext>
                  </a:extLst>
                </a:gridCol>
              </a:tblGrid>
              <a:tr h="60245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1" kern="0" spc="-30" dirty="0">
                          <a:solidFill>
                            <a:schemeClr val="bg1"/>
                          </a:solidFill>
                          <a:effectLst/>
                        </a:rPr>
                        <a:t>년도</a:t>
                      </a:r>
                      <a:endParaRPr lang="ko-KR" altLang="en-US" sz="3200" b="1" kern="0" spc="-3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-30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  <a:endParaRPr lang="en-US" sz="3200" b="1" kern="0" spc="-3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-30" dirty="0">
                          <a:solidFill>
                            <a:schemeClr val="bg1"/>
                          </a:solidFill>
                          <a:effectLst/>
                        </a:rPr>
                        <a:t>2013</a:t>
                      </a:r>
                      <a:endParaRPr lang="en-US" sz="3200" b="1" kern="0" spc="-3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-30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  <a:endParaRPr lang="en-US" sz="3200" b="1" kern="0" spc="-3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-30" dirty="0">
                          <a:solidFill>
                            <a:schemeClr val="bg1"/>
                          </a:solidFill>
                          <a:effectLst/>
                        </a:rPr>
                        <a:t>2015</a:t>
                      </a:r>
                      <a:endParaRPr lang="en-US" sz="3200" b="1" kern="0" spc="-3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-30">
                          <a:solidFill>
                            <a:schemeClr val="bg1"/>
                          </a:solidFill>
                          <a:effectLst/>
                        </a:rPr>
                        <a:t>2016</a:t>
                      </a:r>
                      <a:endParaRPr lang="en-US" sz="3200" b="1" kern="0" spc="-3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-3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n-US" sz="3200" b="1" kern="0" spc="-3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-30">
                          <a:solidFill>
                            <a:schemeClr val="bg1"/>
                          </a:solidFill>
                          <a:effectLst/>
                        </a:rPr>
                        <a:t>2018</a:t>
                      </a:r>
                      <a:endParaRPr lang="en-US" sz="3200" b="1" kern="0" spc="-3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-3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2019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-3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2020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-3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2021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kern="0" spc="-3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2022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662761"/>
                  </a:ext>
                </a:extLst>
              </a:tr>
              <a:tr h="10737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1" kern="0" spc="-30" dirty="0">
                          <a:solidFill>
                            <a:schemeClr val="bg1"/>
                          </a:solidFill>
                          <a:effectLst/>
                        </a:rPr>
                        <a:t>계</a:t>
                      </a:r>
                      <a:endParaRPr lang="ko-KR" altLang="en-US" sz="3200" b="1" kern="0" spc="-3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 dirty="0">
                          <a:solidFill>
                            <a:schemeClr val="bg1"/>
                          </a:solidFill>
                          <a:effectLst/>
                        </a:rPr>
                        <a:t>17,689</a:t>
                      </a:r>
                      <a:endParaRPr lang="en-US" sz="32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 dirty="0">
                          <a:solidFill>
                            <a:schemeClr val="bg1"/>
                          </a:solidFill>
                          <a:effectLst/>
                        </a:rPr>
                        <a:t>18,821</a:t>
                      </a:r>
                      <a:endParaRPr lang="en-US" sz="32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>
                          <a:solidFill>
                            <a:schemeClr val="bg1"/>
                          </a:solidFill>
                          <a:effectLst/>
                        </a:rPr>
                        <a:t>20,662</a:t>
                      </a:r>
                      <a:endParaRPr lang="en-US" sz="32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>
                          <a:solidFill>
                            <a:schemeClr val="bg1"/>
                          </a:solidFill>
                          <a:effectLst/>
                        </a:rPr>
                        <a:t>21,679</a:t>
                      </a:r>
                      <a:endParaRPr lang="en-US" sz="3200" kern="0" spc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>
                          <a:solidFill>
                            <a:schemeClr val="bg1"/>
                          </a:solidFill>
                          <a:effectLst/>
                        </a:rPr>
                        <a:t>22,753</a:t>
                      </a:r>
                      <a:endParaRPr lang="en-US" sz="3200" kern="0" spc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>
                          <a:solidFill>
                            <a:schemeClr val="bg1"/>
                          </a:solidFill>
                          <a:effectLst/>
                        </a:rPr>
                        <a:t>23,907</a:t>
                      </a:r>
                      <a:endParaRPr lang="en-US" sz="3200" kern="0" spc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>
                          <a:solidFill>
                            <a:schemeClr val="bg1"/>
                          </a:solidFill>
                          <a:effectLst/>
                        </a:rPr>
                        <a:t>24,608</a:t>
                      </a:r>
                      <a:endParaRPr lang="en-US" sz="3200" kern="0" spc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25,590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27,637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29,034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30,221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386200"/>
                  </a:ext>
                </a:extLst>
              </a:tr>
              <a:tr h="10737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1" kern="0" spc="-30">
                          <a:solidFill>
                            <a:schemeClr val="bg1"/>
                          </a:solidFill>
                          <a:effectLst/>
                        </a:rPr>
                        <a:t>남</a:t>
                      </a:r>
                      <a:endParaRPr lang="ko-KR" altLang="en-US" sz="3200" b="1" kern="0" spc="-3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 dirty="0">
                          <a:solidFill>
                            <a:schemeClr val="bg1"/>
                          </a:solidFill>
                          <a:effectLst/>
                        </a:rPr>
                        <a:t>2,391</a:t>
                      </a:r>
                      <a:endParaRPr lang="en-US" sz="32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 dirty="0">
                          <a:solidFill>
                            <a:schemeClr val="bg1"/>
                          </a:solidFill>
                          <a:effectLst/>
                        </a:rPr>
                        <a:t>2,538</a:t>
                      </a:r>
                      <a:endParaRPr lang="en-US" sz="32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>
                          <a:solidFill>
                            <a:schemeClr val="bg1"/>
                          </a:solidFill>
                          <a:effectLst/>
                        </a:rPr>
                        <a:t>2,750</a:t>
                      </a:r>
                      <a:endParaRPr lang="en-US" sz="32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>
                          <a:solidFill>
                            <a:schemeClr val="bg1"/>
                          </a:solidFill>
                          <a:effectLst/>
                        </a:rPr>
                        <a:t>2,863</a:t>
                      </a:r>
                      <a:endParaRPr lang="en-US" sz="32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>
                          <a:solidFill>
                            <a:schemeClr val="bg1"/>
                          </a:solidFill>
                          <a:effectLst/>
                        </a:rPr>
                        <a:t>2,984</a:t>
                      </a:r>
                      <a:endParaRPr lang="en-US" sz="3200" kern="0" spc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>
                          <a:solidFill>
                            <a:schemeClr val="bg1"/>
                          </a:solidFill>
                          <a:effectLst/>
                        </a:rPr>
                        <a:t>3,135</a:t>
                      </a:r>
                      <a:endParaRPr lang="en-US" sz="3200" kern="0" spc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>
                          <a:solidFill>
                            <a:schemeClr val="bg1"/>
                          </a:solidFill>
                          <a:effectLst/>
                        </a:rPr>
                        <a:t>3,245</a:t>
                      </a:r>
                      <a:endParaRPr lang="en-US" sz="3200" kern="0" spc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3,392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3,698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3,917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4,094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20006"/>
                  </a:ext>
                </a:extLst>
              </a:tr>
              <a:tr h="107378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3200" b="1" kern="0" spc="-30">
                          <a:solidFill>
                            <a:schemeClr val="bg1"/>
                          </a:solidFill>
                          <a:effectLst/>
                        </a:rPr>
                        <a:t>여</a:t>
                      </a:r>
                      <a:endParaRPr lang="ko-KR" altLang="en-US" sz="3200" b="1" kern="0" spc="-3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 dirty="0">
                          <a:solidFill>
                            <a:schemeClr val="bg1"/>
                          </a:solidFill>
                          <a:effectLst/>
                        </a:rPr>
                        <a:t>15,298</a:t>
                      </a:r>
                      <a:endParaRPr lang="en-US" sz="32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 dirty="0">
                          <a:solidFill>
                            <a:schemeClr val="bg1"/>
                          </a:solidFill>
                          <a:effectLst/>
                        </a:rPr>
                        <a:t>16,283</a:t>
                      </a:r>
                      <a:endParaRPr lang="en-US" sz="32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 dirty="0">
                          <a:solidFill>
                            <a:schemeClr val="bg1"/>
                          </a:solidFill>
                          <a:effectLst/>
                        </a:rPr>
                        <a:t>17,912</a:t>
                      </a:r>
                      <a:endParaRPr lang="en-US" sz="32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 dirty="0">
                          <a:solidFill>
                            <a:schemeClr val="bg1"/>
                          </a:solidFill>
                          <a:effectLst/>
                        </a:rPr>
                        <a:t>18,816</a:t>
                      </a:r>
                      <a:endParaRPr lang="en-US" sz="32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 dirty="0">
                          <a:solidFill>
                            <a:schemeClr val="bg1"/>
                          </a:solidFill>
                          <a:effectLst/>
                        </a:rPr>
                        <a:t>19,769</a:t>
                      </a:r>
                      <a:endParaRPr lang="en-US" sz="32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 dirty="0">
                          <a:solidFill>
                            <a:schemeClr val="bg1"/>
                          </a:solidFill>
                          <a:effectLst/>
                        </a:rPr>
                        <a:t>20,772</a:t>
                      </a:r>
                      <a:endParaRPr lang="en-US" sz="32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-30" dirty="0">
                          <a:solidFill>
                            <a:schemeClr val="bg1"/>
                          </a:solidFill>
                          <a:effectLst/>
                        </a:rPr>
                        <a:t>21,363</a:t>
                      </a:r>
                      <a:endParaRPr lang="en-US" sz="3200" kern="0" spc="0" dirty="0">
                        <a:solidFill>
                          <a:schemeClr val="bg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22,198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23,939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25,117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5400" marR="25400" indent="0" algn="ctr" fontAlgn="base" latinLnBrk="0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5760" algn="l"/>
                          <a:tab pos="613410" algn="l"/>
                          <a:tab pos="365760" algn="l"/>
                          <a:tab pos="613410" algn="l"/>
                        </a:tabLst>
                      </a:pPr>
                      <a:r>
                        <a:rPr lang="en-US" sz="3200" kern="0" spc="0" dirty="0">
                          <a:solidFill>
                            <a:schemeClr val="bg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26,127</a:t>
                      </a:r>
                    </a:p>
                  </a:txBody>
                  <a:tcPr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77610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6B314D7-8CE9-4EED-8DBB-0915E8D88685}"/>
              </a:ext>
            </a:extLst>
          </p:cNvPr>
          <p:cNvSpPr txBox="1"/>
          <p:nvPr/>
        </p:nvSpPr>
        <p:spPr>
          <a:xfrm>
            <a:off x="4083529" y="2593806"/>
            <a:ext cx="14447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tx2"/>
                </a:solidFill>
              </a:rPr>
              <a:t>보건의료정보관리사 면허 </a:t>
            </a:r>
            <a:r>
              <a:rPr lang="ko-KR" altLang="en-US" b="1">
                <a:solidFill>
                  <a:schemeClr val="tx2"/>
                </a:solidFill>
              </a:rPr>
              <a:t>등록 현황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CB63D-4146-42EF-8D7A-C87042B7CACB}"/>
              </a:ext>
            </a:extLst>
          </p:cNvPr>
          <p:cNvSpPr txBox="1"/>
          <p:nvPr/>
        </p:nvSpPr>
        <p:spPr>
          <a:xfrm>
            <a:off x="16250129" y="7651199"/>
            <a:ext cx="6831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출처 </a:t>
            </a:r>
            <a:r>
              <a:rPr lang="en-US" altLang="ko-KR" dirty="0"/>
              <a:t>: 2023</a:t>
            </a:r>
            <a:r>
              <a:rPr lang="ko-KR" altLang="en-US" dirty="0"/>
              <a:t>년 보건복지 통계연보</a:t>
            </a:r>
          </a:p>
        </p:txBody>
      </p:sp>
      <p:pic>
        <p:nvPicPr>
          <p:cNvPr id="1028" name="_x550168904">
            <a:extLst>
              <a:ext uri="{FF2B5EF4-FFF2-40B4-BE49-F238E27FC236}">
                <a16:creationId xmlns:a16="http://schemas.microsoft.com/office/drawing/2014/main" id="{49FA9A91-8248-411C-B2AE-BEE5E6733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81" y="7379039"/>
            <a:ext cx="15052776" cy="60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3F4CA82-DADE-4728-92EB-F44893D13786}"/>
              </a:ext>
            </a:extLst>
          </p:cNvPr>
          <p:cNvSpPr txBox="1"/>
          <p:nvPr/>
        </p:nvSpPr>
        <p:spPr>
          <a:xfrm>
            <a:off x="16994614" y="9872110"/>
            <a:ext cx="6665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tx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보건의료정보관리사 고용 현황</a:t>
            </a:r>
          </a:p>
        </p:txBody>
      </p:sp>
      <p:sp>
        <p:nvSpPr>
          <p:cNvPr id="15" name="화살표: 왼쪽 14">
            <a:extLst>
              <a:ext uri="{FF2B5EF4-FFF2-40B4-BE49-F238E27FC236}">
                <a16:creationId xmlns:a16="http://schemas.microsoft.com/office/drawing/2014/main" id="{0544F854-C472-493C-891A-F9748542095E}"/>
              </a:ext>
            </a:extLst>
          </p:cNvPr>
          <p:cNvSpPr/>
          <p:nvPr/>
        </p:nvSpPr>
        <p:spPr>
          <a:xfrm>
            <a:off x="15769957" y="9759820"/>
            <a:ext cx="960344" cy="870912"/>
          </a:xfrm>
          <a:prstGeom prst="leftArrow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101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E04BCEB-8356-2349-8DA0-C4E717A61103}"/>
              </a:ext>
            </a:extLst>
          </p:cNvPr>
          <p:cNvGrpSpPr/>
          <p:nvPr/>
        </p:nvGrpSpPr>
        <p:grpSpPr>
          <a:xfrm>
            <a:off x="5067175" y="238257"/>
            <a:ext cx="14343052" cy="2123658"/>
            <a:chOff x="8423643" y="1598341"/>
            <a:chExt cx="7530364" cy="2338408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A7B8A6E-8AFB-784B-BA3F-26DD0FF1889D}"/>
                </a:ext>
              </a:extLst>
            </p:cNvPr>
            <p:cNvSpPr txBox="1"/>
            <p:nvPr/>
          </p:nvSpPr>
          <p:spPr>
            <a:xfrm>
              <a:off x="8423643" y="1598341"/>
              <a:ext cx="7530364" cy="23384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6600" b="1" dirty="0">
                  <a:solidFill>
                    <a:schemeClr val="tx2"/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보건의료정보관리교육 프로그램</a:t>
              </a:r>
              <a:endParaRPr lang="en-US" sz="6600" b="1" dirty="0">
                <a:solidFill>
                  <a:schemeClr val="tx2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9112CAE-941E-1B4D-B112-9ED93D892FAF}"/>
                </a:ext>
              </a:extLst>
            </p:cNvPr>
            <p:cNvSpPr/>
            <p:nvPr/>
          </p:nvSpPr>
          <p:spPr>
            <a:xfrm>
              <a:off x="10470383" y="2890766"/>
              <a:ext cx="3436883" cy="457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hape 2937">
            <a:extLst>
              <a:ext uri="{FF2B5EF4-FFF2-40B4-BE49-F238E27FC236}">
                <a16:creationId xmlns:a16="http://schemas.microsoft.com/office/drawing/2014/main" id="{23C7A6EF-66F8-0F43-82DC-550F59137493}"/>
              </a:ext>
            </a:extLst>
          </p:cNvPr>
          <p:cNvSpPr/>
          <p:nvPr/>
        </p:nvSpPr>
        <p:spPr>
          <a:xfrm>
            <a:off x="3655997" y="5652539"/>
            <a:ext cx="1411178" cy="14111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291" y="20593"/>
                </a:moveTo>
                <a:lnTo>
                  <a:pt x="11291" y="19145"/>
                </a:lnTo>
                <a:cubicBezTo>
                  <a:pt x="11291" y="18875"/>
                  <a:pt x="11071" y="18655"/>
                  <a:pt x="10800" y="18655"/>
                </a:cubicBezTo>
                <a:cubicBezTo>
                  <a:pt x="10529" y="18655"/>
                  <a:pt x="10309" y="18875"/>
                  <a:pt x="10309" y="19145"/>
                </a:cubicBezTo>
                <a:lnTo>
                  <a:pt x="10309" y="20593"/>
                </a:lnTo>
                <a:cubicBezTo>
                  <a:pt x="5280" y="20344"/>
                  <a:pt x="1255" y="16319"/>
                  <a:pt x="1006" y="11291"/>
                </a:cubicBezTo>
                <a:lnTo>
                  <a:pt x="2455" y="11291"/>
                </a:lnTo>
                <a:cubicBezTo>
                  <a:pt x="2725" y="11291"/>
                  <a:pt x="2945" y="11071"/>
                  <a:pt x="2945" y="10800"/>
                </a:cubicBezTo>
                <a:cubicBezTo>
                  <a:pt x="2945" y="10529"/>
                  <a:pt x="2725" y="10309"/>
                  <a:pt x="2455" y="10309"/>
                </a:cubicBezTo>
                <a:lnTo>
                  <a:pt x="1006" y="10309"/>
                </a:lnTo>
                <a:cubicBezTo>
                  <a:pt x="1255" y="5281"/>
                  <a:pt x="5280" y="1256"/>
                  <a:pt x="10309" y="1007"/>
                </a:cubicBezTo>
                <a:lnTo>
                  <a:pt x="10309" y="2455"/>
                </a:lnTo>
                <a:cubicBezTo>
                  <a:pt x="10309" y="2726"/>
                  <a:pt x="10529" y="2945"/>
                  <a:pt x="10800" y="2945"/>
                </a:cubicBezTo>
                <a:cubicBezTo>
                  <a:pt x="11071" y="2945"/>
                  <a:pt x="11291" y="2726"/>
                  <a:pt x="11291" y="2455"/>
                </a:cubicBezTo>
                <a:lnTo>
                  <a:pt x="11291" y="1007"/>
                </a:lnTo>
                <a:cubicBezTo>
                  <a:pt x="16320" y="1256"/>
                  <a:pt x="20345" y="5281"/>
                  <a:pt x="20594" y="10309"/>
                </a:cubicBezTo>
                <a:lnTo>
                  <a:pt x="19145" y="10309"/>
                </a:lnTo>
                <a:cubicBezTo>
                  <a:pt x="18875" y="10309"/>
                  <a:pt x="18655" y="10529"/>
                  <a:pt x="18655" y="10800"/>
                </a:cubicBezTo>
                <a:cubicBezTo>
                  <a:pt x="18655" y="11071"/>
                  <a:pt x="18875" y="11291"/>
                  <a:pt x="19145" y="11291"/>
                </a:cubicBezTo>
                <a:lnTo>
                  <a:pt x="20594" y="11291"/>
                </a:lnTo>
                <a:cubicBezTo>
                  <a:pt x="20345" y="16319"/>
                  <a:pt x="16320" y="20344"/>
                  <a:pt x="11291" y="20593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4965" y="6634"/>
                </a:moveTo>
                <a:lnTo>
                  <a:pt x="12189" y="12188"/>
                </a:lnTo>
                <a:lnTo>
                  <a:pt x="6635" y="14966"/>
                </a:lnTo>
                <a:lnTo>
                  <a:pt x="9411" y="9412"/>
                </a:lnTo>
                <a:cubicBezTo>
                  <a:pt x="9411" y="9412"/>
                  <a:pt x="14965" y="6634"/>
                  <a:pt x="14965" y="6634"/>
                </a:cubicBezTo>
                <a:close/>
                <a:moveTo>
                  <a:pt x="4552" y="17048"/>
                </a:moveTo>
                <a:lnTo>
                  <a:pt x="12883" y="12883"/>
                </a:lnTo>
                <a:lnTo>
                  <a:pt x="17048" y="4551"/>
                </a:lnTo>
                <a:lnTo>
                  <a:pt x="8717" y="8717"/>
                </a:lnTo>
                <a:cubicBezTo>
                  <a:pt x="8717" y="8717"/>
                  <a:pt x="4552" y="17048"/>
                  <a:pt x="4552" y="17048"/>
                </a:cubicBezTo>
                <a:close/>
                <a:moveTo>
                  <a:pt x="11494" y="11494"/>
                </a:moveTo>
                <a:cubicBezTo>
                  <a:pt x="11877" y="11111"/>
                  <a:pt x="11877" y="10489"/>
                  <a:pt x="11494" y="10106"/>
                </a:cubicBezTo>
                <a:cubicBezTo>
                  <a:pt x="11111" y="9722"/>
                  <a:pt x="10489" y="9722"/>
                  <a:pt x="10106" y="10106"/>
                </a:cubicBezTo>
                <a:cubicBezTo>
                  <a:pt x="9723" y="10489"/>
                  <a:pt x="9723" y="11111"/>
                  <a:pt x="10106" y="11494"/>
                </a:cubicBezTo>
                <a:cubicBezTo>
                  <a:pt x="10489" y="11878"/>
                  <a:pt x="11111" y="11878"/>
                  <a:pt x="11494" y="11494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/>
          </a:p>
        </p:txBody>
      </p:sp>
      <p:pic>
        <p:nvPicPr>
          <p:cNvPr id="32" name="그림 31">
            <a:extLst>
              <a:ext uri="{FF2B5EF4-FFF2-40B4-BE49-F238E27FC236}">
                <a16:creationId xmlns:a16="http://schemas.microsoft.com/office/drawing/2014/main" id="{D8CBD8D1-C7AD-430D-8CA9-F6CAECE89E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0728" y="238257"/>
            <a:ext cx="1417352" cy="1360084"/>
          </a:xfrm>
          <a:prstGeom prst="rect">
            <a:avLst/>
          </a:prstGeom>
        </p:spPr>
      </p:pic>
      <p:sp>
        <p:nvSpPr>
          <p:cNvPr id="9" name="Alternate Process 4">
            <a:extLst>
              <a:ext uri="{FF2B5EF4-FFF2-40B4-BE49-F238E27FC236}">
                <a16:creationId xmlns:a16="http://schemas.microsoft.com/office/drawing/2014/main" id="{574DB742-8AA4-4910-8A0E-D90DB801A8B3}"/>
              </a:ext>
            </a:extLst>
          </p:cNvPr>
          <p:cNvSpPr/>
          <p:nvPr/>
        </p:nvSpPr>
        <p:spPr>
          <a:xfrm>
            <a:off x="376497" y="2905783"/>
            <a:ext cx="2787874" cy="2867528"/>
          </a:xfrm>
          <a:prstGeom prst="flowChartAlternate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16" y="3440488"/>
            <a:ext cx="2170636" cy="17981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19577" y="2905783"/>
            <a:ext cx="2022031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보건의료정보관리사 </a:t>
            </a:r>
            <a:r>
              <a:rPr lang="ko-KR" altLang="en-US" sz="44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국가시험의</a:t>
            </a:r>
            <a:r>
              <a:rPr lang="ko-KR" altLang="en-US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응시자격이 고등교육법 제</a:t>
            </a:r>
            <a:r>
              <a:rPr lang="en-US" altLang="ko-KR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11</a:t>
            </a:r>
            <a:r>
              <a:rPr lang="ko-KR" altLang="en-US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조의 </a:t>
            </a:r>
            <a:r>
              <a:rPr lang="en-US" altLang="ko-KR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</a:t>
            </a:r>
            <a:r>
              <a:rPr lang="ko-KR" altLang="en-US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따른</a:t>
            </a:r>
            <a:endParaRPr lang="en-US" altLang="ko-KR" sz="44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44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인정기관의</a:t>
            </a:r>
            <a:r>
              <a:rPr lang="ko-KR" altLang="en-US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보건의료정보관리사교육과정 </a:t>
            </a:r>
            <a:r>
              <a:rPr lang="ko-KR" altLang="en-US" sz="4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인증을 받은 대학의 졸업자에게만      </a:t>
            </a:r>
            <a:endParaRPr lang="en-US" altLang="ko-KR" sz="4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4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en-US" sz="44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응시자격이 부여됨</a:t>
            </a:r>
            <a:endParaRPr lang="en-US" altLang="ko-KR" sz="44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endParaRPr lang="en-US" altLang="ko-KR" sz="4400" dirty="0">
              <a:solidFill>
                <a:srgbClr val="0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ko-KR" altLang="en-US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이러한 교육과정 인증은 대학의 </a:t>
            </a:r>
            <a:r>
              <a:rPr lang="ko-KR" altLang="en-US" sz="4400" dirty="0" err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보건의료정보관리교육프로그램이</a:t>
            </a:r>
            <a:r>
              <a:rPr lang="ko-KR" altLang="en-US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시대와 사회가 요구하는 역량을 갖춘 졸업생을 배출하기 위한 교육프로그램을 갖추었는지를 객관적으로 확인하고</a:t>
            </a:r>
            <a:r>
              <a:rPr lang="en-US" altLang="ko-KR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4400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대학의 학습성과를 공식적으로 인증해주는 제도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4226943" y="9420045"/>
            <a:ext cx="6262778" cy="10578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수요자중심교육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4226943" y="11056945"/>
            <a:ext cx="6262778" cy="105781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rgbClr val="0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성과기반교육</a:t>
            </a:r>
            <a:endParaRPr lang="ko-KR" altLang="en-US" dirty="0"/>
          </a:p>
        </p:txBody>
      </p:sp>
      <p:sp>
        <p:nvSpPr>
          <p:cNvPr id="8" name="오른쪽 화살표 7"/>
          <p:cNvSpPr/>
          <p:nvPr/>
        </p:nvSpPr>
        <p:spPr>
          <a:xfrm>
            <a:off x="11749496" y="9722425"/>
            <a:ext cx="978408" cy="2041767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0600" y="9659405"/>
            <a:ext cx="3076635" cy="26591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045176" y="10143143"/>
            <a:ext cx="603848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인</a:t>
            </a:r>
            <a:endParaRPr lang="en-US" altLang="ko-KR" b="1" dirty="0">
              <a:solidFill>
                <a:schemeClr val="bg1"/>
              </a:solidFill>
            </a:endParaRPr>
          </a:p>
          <a:p>
            <a:pPr algn="ctr"/>
            <a:r>
              <a:rPr lang="ko-KR" altLang="en-US" b="1" dirty="0">
                <a:solidFill>
                  <a:schemeClr val="bg1"/>
                </a:solidFill>
              </a:rPr>
              <a:t>증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682158" y="8955897"/>
            <a:ext cx="579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solidFill>
                  <a:schemeClr val="accent3">
                    <a:lumMod val="75000"/>
                  </a:schemeClr>
                </a:solidFill>
              </a:rPr>
              <a:t>졸업생의 능력과 자질 보장</a:t>
            </a:r>
          </a:p>
        </p:txBody>
      </p:sp>
    </p:spTree>
    <p:extLst>
      <p:ext uri="{BB962C8B-B14F-4D97-AF65-F5344CB8AC3E}">
        <p14:creationId xmlns:p14="http://schemas.microsoft.com/office/powerpoint/2010/main" val="4664393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212 NEW">
      <a:dk1>
        <a:srgbClr val="999999"/>
      </a:dk1>
      <a:lt1>
        <a:srgbClr val="FFFFFF"/>
      </a:lt1>
      <a:dk2>
        <a:srgbClr val="374556"/>
      </a:dk2>
      <a:lt2>
        <a:srgbClr val="FEFFFE"/>
      </a:lt2>
      <a:accent1>
        <a:srgbClr val="35CA78"/>
      </a:accent1>
      <a:accent2>
        <a:srgbClr val="23A4A7"/>
      </a:accent2>
      <a:accent3>
        <a:srgbClr val="1060B1"/>
      </a:accent3>
      <a:accent4>
        <a:srgbClr val="566A7C"/>
      </a:accent4>
      <a:accent5>
        <a:srgbClr val="98A9BC"/>
      </a:accent5>
      <a:accent6>
        <a:srgbClr val="52647F"/>
      </a:accent6>
      <a:hlink>
        <a:srgbClr val="6B9F25"/>
      </a:hlink>
      <a:folHlink>
        <a:srgbClr val="B26B02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D816EF6BAC71154E8B37F116B528F441" ma:contentTypeVersion="11" ma:contentTypeDescription="새 문서를 만듭니다." ma:contentTypeScope="" ma:versionID="e0ef66f7618e131c2ba8288e12f2da70">
  <xsd:schema xmlns:xsd="http://www.w3.org/2001/XMLSchema" xmlns:xs="http://www.w3.org/2001/XMLSchema" xmlns:p="http://schemas.microsoft.com/office/2006/metadata/properties" xmlns:ns3="f473a372-b04a-4c5a-8f5d-7489486f6ad7" targetNamespace="http://schemas.microsoft.com/office/2006/metadata/properties" ma:root="true" ma:fieldsID="f83dacb230cc9535af12c8cfee62732f" ns3:_="">
    <xsd:import namespace="f473a372-b04a-4c5a-8f5d-7489486f6ad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73a372-b04a-4c5a-8f5d-7489486f6a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9621E9-487F-448D-B80F-2E65C71627D1}">
  <ds:schemaRefs>
    <ds:schemaRef ds:uri="http://schemas.microsoft.com/office/2006/documentManagement/types"/>
    <ds:schemaRef ds:uri="http://schemas.microsoft.com/office/infopath/2007/PartnerControls"/>
    <ds:schemaRef ds:uri="f473a372-b04a-4c5a-8f5d-7489486f6ad7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71E970D-0EE5-413F-8CD5-DB3A282AFF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73a372-b04a-4c5a-8f5d-7489486f6ad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B718B6-D04E-45FF-9B3F-F16172DB199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77239</TotalTime>
  <Words>1411</Words>
  <Application>Microsoft Office PowerPoint</Application>
  <PresentationFormat>사용자 지정</PresentationFormat>
  <Paragraphs>466</Paragraphs>
  <Slides>18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12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18</vt:i4>
      </vt:variant>
    </vt:vector>
  </HeadingPairs>
  <TitlesOfParts>
    <vt:vector size="32" baseType="lpstr">
      <vt:lpstr>Gill Sans</vt:lpstr>
      <vt:lpstr>HY각헤드라인M</vt:lpstr>
      <vt:lpstr>Lato Heavy</vt:lpstr>
      <vt:lpstr>Lato Light</vt:lpstr>
      <vt:lpstr>Montserrat Hairline</vt:lpstr>
      <vt:lpstr>Montserrat Light</vt:lpstr>
      <vt:lpstr>MS Gothic</vt:lpstr>
      <vt:lpstr>맑은 고딕</vt:lpstr>
      <vt:lpstr>바탕</vt:lpstr>
      <vt:lpstr>Arial</vt:lpstr>
      <vt:lpstr>Corbel</vt:lpstr>
      <vt:lpstr>Wingdings</vt:lpstr>
      <vt:lpstr>Default Theme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 hye lim</dc:creator>
  <cp:lastModifiedBy>WIN</cp:lastModifiedBy>
  <cp:revision>13682</cp:revision>
  <dcterms:created xsi:type="dcterms:W3CDTF">2014-11-12T21:47:38Z</dcterms:created>
  <dcterms:modified xsi:type="dcterms:W3CDTF">2025-02-25T06:03:53Z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0x010100D816EF6BAC71154E8B37F116B528F441</vt:lpwstr>
  </property>
</Properties>
</file>